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3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20"/>
  </p:notesMasterIdLst>
  <p:sldIdLst>
    <p:sldId id="257" r:id="rId2"/>
    <p:sldId id="283" r:id="rId3"/>
    <p:sldId id="284" r:id="rId4"/>
    <p:sldId id="1044" r:id="rId5"/>
    <p:sldId id="1041" r:id="rId6"/>
    <p:sldId id="1040" r:id="rId7"/>
    <p:sldId id="1042" r:id="rId8"/>
    <p:sldId id="1045" r:id="rId9"/>
    <p:sldId id="1037" r:id="rId10"/>
    <p:sldId id="1051" r:id="rId11"/>
    <p:sldId id="1050" r:id="rId12"/>
    <p:sldId id="1046" r:id="rId13"/>
    <p:sldId id="289" r:id="rId14"/>
    <p:sldId id="1048" r:id="rId15"/>
    <p:sldId id="1049" r:id="rId16"/>
    <p:sldId id="288" r:id="rId17"/>
    <p:sldId id="262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290"/>
    <a:srgbClr val="7F7F7F"/>
    <a:srgbClr val="E87B66"/>
    <a:srgbClr val="E23751"/>
    <a:srgbClr val="5FD6DF"/>
    <a:srgbClr val="43CDD9"/>
    <a:srgbClr val="85E0E7"/>
    <a:srgbClr val="DBDBDB"/>
    <a:srgbClr val="30353F"/>
    <a:srgbClr val="667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4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160" y="50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8040724228532852E-2"/>
          <c:y val="7.2061086342799285E-2"/>
          <c:w val="0.95195927577146711"/>
          <c:h val="0.9279389136572007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29"/>
            <c:spPr>
              <a:solidFill>
                <a:srgbClr val="7F7F7F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4"/>
            <c:spPr>
              <a:solidFill>
                <a:schemeClr val="tx2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34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0.27629999999999999</c:v>
                </c:pt>
                <c:pt idx="1">
                  <c:v>0.15790000000000001</c:v>
                </c:pt>
                <c:pt idx="2">
                  <c:v>0.10390000000000001</c:v>
                </c:pt>
                <c:pt idx="3">
                  <c:v>9.9000000000000005E-2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Sheet1!$A$2:$A$5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745-1E4C-9C33-BFA0A5F4C507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745-1E4C-9C33-BFA0A5F4C507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45-1E4C-9C33-BFA0A5F4C507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A503-B249-89D5-47FE8D5588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21/11/18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F522-7AB0-094B-9E65-E78FAE965709}" type="datetime1">
              <a:rPr lang="en-CA" smtClean="0"/>
              <a:t>2018-11-21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C16-C1AC-D944-B832-D1744EE8E4E3}" type="datetime1">
              <a:rPr lang="en-CA" smtClean="0"/>
              <a:t>2018-11-21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623B-CCA7-714A-89EB-A12B28D52BFD}" type="datetime1">
              <a:rPr lang="en-CA" smtClean="0"/>
              <a:t>2018-11-21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1965D-6DC0-BF4A-A274-062E83326AA0}" type="datetime1">
              <a:rPr lang="en-CA" smtClean="0"/>
              <a:t>2018-11-21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EDCB-9317-3149-A3D8-10858686FA85}" type="datetime1">
              <a:rPr lang="en-CA" smtClean="0"/>
              <a:t>2018-11-21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12503-BDC4-9948-8C3F-3F970FF02A36}" type="datetime1">
              <a:rPr lang="en-CA" smtClean="0"/>
              <a:t>2018-11-21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F047-C21A-DC4A-BACC-372B2683AD7D}" type="datetime1">
              <a:rPr lang="en-CA" smtClean="0"/>
              <a:t>2018-11-21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3E92B-E86B-B648-8DE5-CCE25F5A8E75}" type="datetime1">
              <a:rPr lang="en-CA" smtClean="0"/>
              <a:t>2018-11-21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22E67-7FC0-B14A-A63C-A07DE84BC7EA}" type="datetime1">
              <a:rPr lang="en-CA" smtClean="0"/>
              <a:t>2018-11-21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2C57-3D96-9A4D-8738-325BAA0F0ACF}" type="datetime1">
              <a:rPr lang="en-CA" smtClean="0"/>
              <a:t>2018-11-21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7301-AF55-4C48-A759-486DB04CCF22}" type="datetime1">
              <a:rPr lang="en-CA" smtClean="0"/>
              <a:t>2018-11-21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E55E-0747-2F4D-BF12-3BC7F5540685}" type="datetime1">
              <a:rPr lang="en-CA" smtClean="0"/>
              <a:t>2018-11-21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E6EE9-B6C6-F945-B9D5-226357CD2DC3}" type="datetime1">
              <a:rPr lang="en-CA" smtClean="0"/>
              <a:t>2018-11-21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0238" y="3444079"/>
            <a:ext cx="9151543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FREDERICTON TRAFFIC ACCIDENTS</a:t>
            </a:r>
          </a:p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Oval 1"/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5C0F6-4234-B14C-88AC-55E4A135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07264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DFD11-3860-5B4B-9A0D-2229EB2D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 flipH="1">
            <a:off x="621156" y="1771384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>
            <a:off x="645349" y="888854"/>
            <a:ext cx="588011" cy="5880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 flipH="1">
            <a:off x="581055" y="2592747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12011" y="259588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925562" y="1771385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960406" y="888855"/>
            <a:ext cx="1000688" cy="588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296446" y="1874632"/>
            <a:ext cx="1699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6" y="1025105"/>
            <a:ext cx="1699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578222964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8" t="69" r="15770" b="593"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/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7422991" y="3707826"/>
            <a:ext cx="47149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RECOMMENDATIONS</a:t>
            </a:r>
          </a:p>
        </p:txBody>
      </p:sp>
      <p:cxnSp>
        <p:nvCxnSpPr>
          <p:cNvPr id="151" name="Straight Connector 150"/>
          <p:cNvCxnSpPr>
            <a:cxnSpLocks/>
          </p:cNvCxnSpPr>
          <p:nvPr/>
        </p:nvCxnSpPr>
        <p:spPr>
          <a:xfrm>
            <a:off x="8991599" y="3065968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cxnSpLocks/>
          </p:cNvCxnSpPr>
          <p:nvPr/>
        </p:nvCxnSpPr>
        <p:spPr>
          <a:xfrm>
            <a:off x="9029700" y="5007208"/>
            <a:ext cx="13462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024629" y="2702718"/>
            <a:ext cx="6927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9DEE7C-0EBC-204A-8D4B-C5F3B854A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80AEC-D3B5-B541-A3B3-7FBA87F4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9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ECD4F4-4524-3342-B221-3331DD2155E1}"/>
              </a:ext>
            </a:extLst>
          </p:cNvPr>
          <p:cNvGrpSpPr/>
          <p:nvPr/>
        </p:nvGrpSpPr>
        <p:grpSpPr>
          <a:xfrm>
            <a:off x="8279828" y="686794"/>
            <a:ext cx="2886583" cy="2151828"/>
            <a:chOff x="694817" y="1114149"/>
            <a:chExt cx="2886583" cy="215182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3762064-EB6A-BE42-83A5-0961BAB31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85DB4D7-8512-6145-B375-53F823AFB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07E408FB-638B-CF44-9BDE-21332B476D20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BB156E8D-F3FE-744F-908E-5E6E04253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5525" y="137344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8166C-EBA0-0F45-A239-A27CD169B282}"/>
              </a:ext>
            </a:extLst>
          </p:cNvPr>
          <p:cNvSpPr txBox="1"/>
          <p:nvPr/>
        </p:nvSpPr>
        <p:spPr>
          <a:xfrm>
            <a:off x="12976964" y="-1327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EE29B8-B9F5-3640-82CF-D19C3AEF915C}"/>
              </a:ext>
            </a:extLst>
          </p:cNvPr>
          <p:cNvSpPr/>
          <p:nvPr/>
        </p:nvSpPr>
        <p:spPr>
          <a:xfrm>
            <a:off x="936208" y="3365005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CFBD44E-026F-AE4A-A5D1-8397D6B48950}"/>
              </a:ext>
            </a:extLst>
          </p:cNvPr>
          <p:cNvSpPr/>
          <p:nvPr/>
        </p:nvSpPr>
        <p:spPr>
          <a:xfrm flipH="1">
            <a:off x="632390" y="3365004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A9BBF9-C420-B240-A898-07E361EB2EEE}"/>
              </a:ext>
            </a:extLst>
          </p:cNvPr>
          <p:cNvSpPr/>
          <p:nvPr/>
        </p:nvSpPr>
        <p:spPr>
          <a:xfrm>
            <a:off x="846480" y="3366284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20380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3428D-CD86-41E2-B4CE-D2FE6753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7903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9BA88-0793-4DED-8649-708A61ED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C41AB0-71A3-40D1-A89E-FB1EA13E0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535"/>
            <a:ext cx="10515600" cy="498942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CA" dirty="0"/>
              <a:t>Install convex mirrors at blind curves.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  <a:sym typeface="Open Sans Light"/>
              </a:rPr>
              <a:t>It helps in diminution of/ It will lead to decline in turning accidents.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dirty="0"/>
          </a:p>
        </p:txBody>
      </p:sp>
      <p:pic>
        <p:nvPicPr>
          <p:cNvPr id="9" name="Content Placeholder 6" descr="A picture containing ground, sky, arch&#10;&#10;Description generated with high confidence">
            <a:extLst>
              <a:ext uri="{FF2B5EF4-FFF2-40B4-BE49-F238E27FC236}">
                <a16:creationId xmlns:a16="http://schemas.microsoft.com/office/drawing/2014/main" id="{02742D21-9A2B-4E80-976C-3987D6A29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85" y="2372336"/>
            <a:ext cx="3779044" cy="3779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122A9-AB69-4A2B-B697-5BDDA8A03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76" y="2591533"/>
            <a:ext cx="5588977" cy="3143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866BDD-6254-F743-A8C3-A5AFBE589622}"/>
              </a:ext>
            </a:extLst>
          </p:cNvPr>
          <p:cNvSpPr/>
          <p:nvPr/>
        </p:nvSpPr>
        <p:spPr>
          <a:xfrm>
            <a:off x="1127738" y="3257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B60B35-2427-C743-A72E-4D5A58B0D116}"/>
              </a:ext>
            </a:extLst>
          </p:cNvPr>
          <p:cNvSpPr/>
          <p:nvPr/>
        </p:nvSpPr>
        <p:spPr>
          <a:xfrm>
            <a:off x="548802" y="3028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10">
            <a:extLst>
              <a:ext uri="{FF2B5EF4-FFF2-40B4-BE49-F238E27FC236}">
                <a16:creationId xmlns:a16="http://schemas.microsoft.com/office/drawing/2014/main" id="{81202D23-B139-D646-8C2D-F065B45B571A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19806-DA6B-D249-A6C4-F8FD5791BD58}"/>
              </a:ext>
            </a:extLst>
          </p:cNvPr>
          <p:cNvSpPr txBox="1"/>
          <p:nvPr/>
        </p:nvSpPr>
        <p:spPr>
          <a:xfrm>
            <a:off x="1498245" y="4411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#1 RECOMMENDATON – CONVEX MIRRORS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129AE81A-F0BC-4E4D-BF60-CAE6962CF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569" y="325733"/>
            <a:ext cx="776188" cy="7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4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8D2009E-BD62-4C35-A343-48910CEAC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99" y="1563556"/>
            <a:ext cx="8567801" cy="46744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AE728-CB08-0144-A77C-646F4E66AA93}"/>
              </a:ext>
            </a:extLst>
          </p:cNvPr>
          <p:cNvSpPr/>
          <p:nvPr/>
        </p:nvSpPr>
        <p:spPr>
          <a:xfrm>
            <a:off x="1127738" y="3257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01BB00-290A-844E-87A3-55331FE9254B}"/>
              </a:ext>
            </a:extLst>
          </p:cNvPr>
          <p:cNvSpPr/>
          <p:nvPr/>
        </p:nvSpPr>
        <p:spPr>
          <a:xfrm>
            <a:off x="548802" y="3028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110">
            <a:extLst>
              <a:ext uri="{FF2B5EF4-FFF2-40B4-BE49-F238E27FC236}">
                <a16:creationId xmlns:a16="http://schemas.microsoft.com/office/drawing/2014/main" id="{6F6E73E5-3895-A34F-A884-7B677D9379E9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1DF03B-080C-344E-A2F4-565EC6AAEA8D}"/>
              </a:ext>
            </a:extLst>
          </p:cNvPr>
          <p:cNvSpPr txBox="1"/>
          <p:nvPr/>
        </p:nvSpPr>
        <p:spPr>
          <a:xfrm>
            <a:off x="1498245" y="4411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#2 RECOMMENDATON – SIGN BOARDS</a:t>
            </a:r>
          </a:p>
        </p:txBody>
      </p:sp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5FE95974-F834-C04B-BB3D-AAC9138DB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569" y="325733"/>
            <a:ext cx="776188" cy="776188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706723B1-0309-A94A-ADF9-59E0DC8C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46" y="6356350"/>
            <a:ext cx="4114800" cy="365125"/>
          </a:xfrm>
        </p:spPr>
        <p:txBody>
          <a:bodyPr/>
          <a:lstStyle/>
          <a:p>
            <a:r>
              <a:rPr lang="en-US"/>
              <a:t>BRAINHACK TEAM</a:t>
            </a:r>
          </a:p>
        </p:txBody>
      </p:sp>
    </p:spTree>
    <p:extLst>
      <p:ext uri="{BB962C8B-B14F-4D97-AF65-F5344CB8AC3E}">
        <p14:creationId xmlns:p14="http://schemas.microsoft.com/office/powerpoint/2010/main" val="2198164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1127738" y="3257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548802" y="3028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8657250" y="1307134"/>
            <a:ext cx="187474" cy="91124"/>
            <a:chOff x="4752975" y="2330451"/>
            <a:chExt cx="911225" cy="442912"/>
          </a:xfrm>
        </p:grpSpPr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110">
            <a:extLst>
              <a:ext uri="{FF2B5EF4-FFF2-40B4-BE49-F238E27FC236}">
                <a16:creationId xmlns:a16="http://schemas.microsoft.com/office/drawing/2014/main" id="{414D43FB-BCD9-E148-B5C9-3F6156CB3589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BEDE4ECC-51D7-944D-944B-B1DD5DEC516F}"/>
              </a:ext>
            </a:extLst>
          </p:cNvPr>
          <p:cNvSpPr>
            <a:spLocks noEditPoints="1"/>
          </p:cNvSpPr>
          <p:nvPr/>
        </p:nvSpPr>
        <p:spPr bwMode="auto">
          <a:xfrm>
            <a:off x="781676" y="1773335"/>
            <a:ext cx="392258" cy="221206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91597AE1-88DD-8843-BD7F-D18BCC7D0F27}"/>
              </a:ext>
            </a:extLst>
          </p:cNvPr>
          <p:cNvSpPr>
            <a:spLocks noEditPoints="1"/>
          </p:cNvSpPr>
          <p:nvPr/>
        </p:nvSpPr>
        <p:spPr bwMode="auto">
          <a:xfrm>
            <a:off x="781676" y="614612"/>
            <a:ext cx="450890" cy="213767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4919FC-04A5-F44E-91CF-698957DD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28" y="6341871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573E9-7D3D-104A-AA40-09B3B737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1DCA832-D97E-5A45-B720-F3801A3D2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80" y="1187535"/>
            <a:ext cx="6085631" cy="5229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71792-144A-5746-B8DC-55134B94FB49}"/>
              </a:ext>
            </a:extLst>
          </p:cNvPr>
          <p:cNvSpPr txBox="1"/>
          <p:nvPr/>
        </p:nvSpPr>
        <p:spPr>
          <a:xfrm>
            <a:off x="1498245" y="4411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INSIGHTS ON REGENT STREET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3CA293E-F3CE-C040-9A10-52A8B59BEBF0}"/>
              </a:ext>
            </a:extLst>
          </p:cNvPr>
          <p:cNvSpPr txBox="1">
            <a:spLocks/>
          </p:cNvSpPr>
          <p:nvPr/>
        </p:nvSpPr>
        <p:spPr>
          <a:xfrm>
            <a:off x="838200" y="1307134"/>
            <a:ext cx="5024601" cy="48698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CA" dirty="0"/>
              <a:t>In Regent street the top 5 accidents are: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Rear Ended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Turning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Pedestrian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Vehicle Lost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Failing to stop(red light)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To avoid the above accidents we can install sign boards customized for each street.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629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sign&#10;&#10;Description automatically generated">
            <a:extLst>
              <a:ext uri="{FF2B5EF4-FFF2-40B4-BE49-F238E27FC236}">
                <a16:creationId xmlns:a16="http://schemas.microsoft.com/office/drawing/2014/main" id="{78BD0E43-DEB9-43CA-B52E-7A7A85751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5" y="307223"/>
            <a:ext cx="4337529" cy="3121777"/>
          </a:xfrm>
          <a:prstGeom prst="rect">
            <a:avLst/>
          </a:prstGeom>
        </p:spPr>
      </p:pic>
      <p:pic>
        <p:nvPicPr>
          <p:cNvPr id="7" name="Picture 6" descr="A yellow sign on a pole&#10;&#10;Description automatically generated">
            <a:extLst>
              <a:ext uri="{FF2B5EF4-FFF2-40B4-BE49-F238E27FC236}">
                <a16:creationId xmlns:a16="http://schemas.microsoft.com/office/drawing/2014/main" id="{F7E72AFD-C70E-47EF-9BA5-F5C54C073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6" y="307223"/>
            <a:ext cx="3495989" cy="312177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D4185BC-7837-422F-9E10-77AD417A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64" y="225162"/>
            <a:ext cx="2611260" cy="3213652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44DEA76A-DDB3-42DC-A39B-3EDA746F2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00" y="4138016"/>
            <a:ext cx="6218598" cy="19678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7D1027-55C1-B746-B525-341936CF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46" y="6356350"/>
            <a:ext cx="4114800" cy="365125"/>
          </a:xfrm>
        </p:spPr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23087-EAE0-2B49-BB3F-C55FE908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1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EC7F-6271-4124-B43A-221A2FA8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66" y="1236244"/>
            <a:ext cx="4355314" cy="491231"/>
          </a:xfrm>
        </p:spPr>
        <p:txBody>
          <a:bodyPr>
            <a:noAutofit/>
          </a:bodyPr>
          <a:lstStyle/>
          <a:p>
            <a:r>
              <a:rPr lang="en-CA" sz="2000" b="1" dirty="0">
                <a:latin typeface="+mn-lt"/>
              </a:rPr>
              <a:t>Traffic cameras to prevent Accidents</a:t>
            </a:r>
          </a:p>
        </p:txBody>
      </p:sp>
      <p:pic>
        <p:nvPicPr>
          <p:cNvPr id="4" name="▶ giphy.mp4[via torchbrowser.com] (1)">
            <a:hlinkClick r:id="" action="ppaction://media"/>
            <a:extLst>
              <a:ext uri="{FF2B5EF4-FFF2-40B4-BE49-F238E27FC236}">
                <a16:creationId xmlns:a16="http://schemas.microsoft.com/office/drawing/2014/main" id="{2C2E2600-75B4-4E12-A9C6-AF05667EF6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0891" y="3559947"/>
            <a:ext cx="3386006" cy="26100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6ACDB-34AA-4AA3-ABA3-9D055C137739}"/>
              </a:ext>
            </a:extLst>
          </p:cNvPr>
          <p:cNvSpPr txBox="1"/>
          <p:nvPr/>
        </p:nvSpPr>
        <p:spPr>
          <a:xfrm>
            <a:off x="500787" y="1727475"/>
            <a:ext cx="50657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/>
              <a:t>Speed Cameras</a:t>
            </a:r>
            <a:r>
              <a:rPr lang="en-US" sz="20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the speed of the vehicle exceeds the legal limit, or a vehicle runs a red light, a digital record of license plate taken of the offending vehicle. </a:t>
            </a:r>
            <a:endParaRPr lang="en-CA" sz="2000" dirty="0"/>
          </a:p>
          <a:p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/>
              <a:t>Red Light 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During the red phase, the camera catches motorists who run the red light.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During the green phase, the camera catches motorists who exceed the speed limit. </a:t>
            </a:r>
          </a:p>
          <a:p>
            <a:endParaRPr lang="en-US" sz="2000" dirty="0"/>
          </a:p>
          <a:p>
            <a:r>
              <a:rPr lang="en-US" sz="2000" dirty="0"/>
              <a:t>The objective is to make people stick to the rules of the traffic, no speed no ticket.</a:t>
            </a:r>
            <a:endParaRPr lang="en-CA" sz="2000" dirty="0"/>
          </a:p>
        </p:txBody>
      </p:sp>
      <p:pic>
        <p:nvPicPr>
          <p:cNvPr id="7" name="Picture 6" descr="A sign on the side of the street&#10;&#10;Description automatically generated">
            <a:extLst>
              <a:ext uri="{FF2B5EF4-FFF2-40B4-BE49-F238E27FC236}">
                <a16:creationId xmlns:a16="http://schemas.microsoft.com/office/drawing/2014/main" id="{D63E868F-7587-4478-B2B5-BB9730300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891" y="1180730"/>
            <a:ext cx="3401536" cy="2300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52D0B-BD2F-4D6C-8E15-FA7942CCA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783" y="1100831"/>
            <a:ext cx="3651038" cy="5147569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C5D1F248-6278-2A4B-A8D5-2A84A2232956}"/>
              </a:ext>
            </a:extLst>
          </p:cNvPr>
          <p:cNvSpPr>
            <a:spLocks noEditPoints="1"/>
          </p:cNvSpPr>
          <p:nvPr/>
        </p:nvSpPr>
        <p:spPr bwMode="auto">
          <a:xfrm>
            <a:off x="503632" y="303082"/>
            <a:ext cx="450890" cy="213767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02503-698A-C849-9E86-525793F76240}"/>
              </a:ext>
            </a:extLst>
          </p:cNvPr>
          <p:cNvSpPr txBox="1"/>
          <p:nvPr/>
        </p:nvSpPr>
        <p:spPr>
          <a:xfrm>
            <a:off x="1297830" y="177889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#1 RECOMMENDATON – CONVEX MIRRORS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52846-2AEF-FA46-B8E9-0CBB49F67A7F}"/>
              </a:ext>
            </a:extLst>
          </p:cNvPr>
          <p:cNvSpPr/>
          <p:nvPr/>
        </p:nvSpPr>
        <p:spPr>
          <a:xfrm>
            <a:off x="1079723" y="214919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F5EFCD-9708-204D-BA74-CE70BD38A70E}"/>
              </a:ext>
            </a:extLst>
          </p:cNvPr>
          <p:cNvSpPr/>
          <p:nvPr/>
        </p:nvSpPr>
        <p:spPr>
          <a:xfrm>
            <a:off x="500787" y="192077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10">
            <a:extLst>
              <a:ext uri="{FF2B5EF4-FFF2-40B4-BE49-F238E27FC236}">
                <a16:creationId xmlns:a16="http://schemas.microsoft.com/office/drawing/2014/main" id="{C1FB8FC7-C3F0-AB48-9182-7CE7727BB831}"/>
              </a:ext>
            </a:extLst>
          </p:cNvPr>
          <p:cNvSpPr txBox="1"/>
          <p:nvPr/>
        </p:nvSpPr>
        <p:spPr>
          <a:xfrm>
            <a:off x="7947263" y="257577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B846D-F28C-A047-9338-AF035888DBE2}"/>
              </a:ext>
            </a:extLst>
          </p:cNvPr>
          <p:cNvSpPr txBox="1"/>
          <p:nvPr/>
        </p:nvSpPr>
        <p:spPr>
          <a:xfrm>
            <a:off x="1450230" y="330289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#3 RECOMMENDATON – TRAFFIC CAMERAS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4CCA0-7FED-AF43-90ED-802C3827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3360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81D6B-B013-4A4E-BED3-31AF0604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14</a:t>
            </a:fld>
            <a:endParaRPr lang="en-US"/>
          </a:p>
        </p:txBody>
      </p:sp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57691A35-8C60-BC4B-AA96-8B1A6116E8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470" y="235390"/>
            <a:ext cx="776188" cy="7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96BDD-AFED-4088-9222-1B9921CA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703" y="1385797"/>
            <a:ext cx="10850649" cy="5031100"/>
          </a:xfr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C2867F-3AF5-4E17-8205-039CCB695657}"/>
              </a:ext>
            </a:extLst>
          </p:cNvPr>
          <p:cNvCxnSpPr>
            <a:cxnSpLocks/>
          </p:cNvCxnSpPr>
          <p:nvPr/>
        </p:nvCxnSpPr>
        <p:spPr>
          <a:xfrm>
            <a:off x="2885303" y="2625812"/>
            <a:ext cx="5010665" cy="2180968"/>
          </a:xfrm>
          <a:prstGeom prst="line">
            <a:avLst/>
          </a:prstGeom>
          <a:ln>
            <a:headEnd type="oval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D4020AF-24BF-493B-B6D4-9C50F03D1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7477">
            <a:off x="7389340" y="4271319"/>
            <a:ext cx="636620" cy="636620"/>
          </a:xfrm>
          <a:prstGeom prst="rect">
            <a:avLst/>
          </a:prstGeom>
        </p:spPr>
      </p:pic>
      <p:pic>
        <p:nvPicPr>
          <p:cNvPr id="26" name="Picture 2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D2915E-C3E2-4A71-B530-13A67C186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01" y="2730844"/>
            <a:ext cx="479831" cy="4798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A9A4EE-D02D-4C3A-9D99-B02CE1885F9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346016" y="3210675"/>
            <a:ext cx="1" cy="3418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Graphic 31" descr="Volume">
            <a:extLst>
              <a:ext uri="{FF2B5EF4-FFF2-40B4-BE49-F238E27FC236}">
                <a16:creationId xmlns:a16="http://schemas.microsoft.com/office/drawing/2014/main" id="{EC868AE4-2FB2-4CF3-998A-81CF2F77E0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323968"/>
            <a:ext cx="341894" cy="341894"/>
          </a:xfrm>
          <a:prstGeom prst="rect">
            <a:avLst/>
          </a:prstGeom>
        </p:spPr>
      </p:pic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BAAA27DC-E08A-48A0-A5B6-047982707B09}"/>
              </a:ext>
            </a:extLst>
          </p:cNvPr>
          <p:cNvSpPr/>
          <p:nvPr/>
        </p:nvSpPr>
        <p:spPr>
          <a:xfrm>
            <a:off x="6371256" y="2784076"/>
            <a:ext cx="1203431" cy="612648"/>
          </a:xfrm>
          <a:prstGeom prst="wedgeEllipseCallout">
            <a:avLst>
              <a:gd name="adj1" fmla="val -34346"/>
              <a:gd name="adj2" fmla="val 7258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b="1" dirty="0">
                <a:solidFill>
                  <a:schemeClr val="tx1"/>
                </a:solidFill>
              </a:rPr>
              <a:t>Warning! Construction ahead, drive carefully!</a:t>
            </a:r>
          </a:p>
        </p:txBody>
      </p:sp>
      <p:sp>
        <p:nvSpPr>
          <p:cNvPr id="10" name="TextBox 110">
            <a:extLst>
              <a:ext uri="{FF2B5EF4-FFF2-40B4-BE49-F238E27FC236}">
                <a16:creationId xmlns:a16="http://schemas.microsoft.com/office/drawing/2014/main" id="{BD652303-95C5-3842-A369-C85DE9707F66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3BFDA58-9574-A545-AB1F-F0D91C1C6F5B}"/>
              </a:ext>
            </a:extLst>
          </p:cNvPr>
          <p:cNvSpPr>
            <a:spLocks noEditPoints="1"/>
          </p:cNvSpPr>
          <p:nvPr/>
        </p:nvSpPr>
        <p:spPr bwMode="auto">
          <a:xfrm>
            <a:off x="704047" y="566296"/>
            <a:ext cx="450890" cy="213767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5D0FB-7E64-1A4C-8ADB-2B086E6734AA}"/>
              </a:ext>
            </a:extLst>
          </p:cNvPr>
          <p:cNvSpPr txBox="1"/>
          <p:nvPr/>
        </p:nvSpPr>
        <p:spPr>
          <a:xfrm>
            <a:off x="1498245" y="4411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#1 RECOMMENDATON – CONVEX MIRRORS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160F1-DAF1-8040-A870-9CFD6221E411}"/>
              </a:ext>
            </a:extLst>
          </p:cNvPr>
          <p:cNvSpPr/>
          <p:nvPr/>
        </p:nvSpPr>
        <p:spPr>
          <a:xfrm>
            <a:off x="1280138" y="4781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2ACC61-CB2E-4B43-A106-1DC1BA8A88CB}"/>
              </a:ext>
            </a:extLst>
          </p:cNvPr>
          <p:cNvSpPr/>
          <p:nvPr/>
        </p:nvSpPr>
        <p:spPr>
          <a:xfrm>
            <a:off x="701202" y="4552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10">
            <a:extLst>
              <a:ext uri="{FF2B5EF4-FFF2-40B4-BE49-F238E27FC236}">
                <a16:creationId xmlns:a16="http://schemas.microsoft.com/office/drawing/2014/main" id="{446EA429-AA3A-254A-9481-462090AE321F}"/>
              </a:ext>
            </a:extLst>
          </p:cNvPr>
          <p:cNvSpPr txBox="1"/>
          <p:nvPr/>
        </p:nvSpPr>
        <p:spPr>
          <a:xfrm>
            <a:off x="8147678" y="5207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099FF1-6FDA-854C-8418-533D9C12AB77}"/>
              </a:ext>
            </a:extLst>
          </p:cNvPr>
          <p:cNvSpPr txBox="1"/>
          <p:nvPr/>
        </p:nvSpPr>
        <p:spPr>
          <a:xfrm>
            <a:off x="1650645" y="5935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#4 RECOMMENDATON – VOICE ASSITANT USING GPS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369A0-454E-C24A-89D2-37BCB072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6897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6A87B-3082-8742-AB62-7B33BCF7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15</a:t>
            </a:fld>
            <a:endParaRPr lang="en-US"/>
          </a:p>
        </p:txBody>
      </p:sp>
      <p:pic>
        <p:nvPicPr>
          <p:cNvPr id="21" name="Graphic 20" descr="Head with Gears">
            <a:extLst>
              <a:ext uri="{FF2B5EF4-FFF2-40B4-BE49-F238E27FC236}">
                <a16:creationId xmlns:a16="http://schemas.microsoft.com/office/drawing/2014/main" id="{533AC674-FA23-2547-AC5E-736821172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703" y="463255"/>
            <a:ext cx="776188" cy="7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">
        <p:fade/>
      </p:transition>
    </mc:Choice>
    <mc:Fallback xmlns="">
      <p:transition spd="med" advClick="0"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0.38385 -0.28634 " pathEditMode="relative" rAng="0" ptsTypes="AA">
                                      <p:cBhvr>
                                        <p:cTn id="13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-1432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/>
        </p:nvGrpSpPr>
        <p:grpSpPr>
          <a:xfrm>
            <a:off x="737864" y="1667736"/>
            <a:ext cx="10765888" cy="4043806"/>
            <a:chOff x="840538" y="203114"/>
            <a:chExt cx="10765888" cy="4043806"/>
          </a:xfrm>
        </p:grpSpPr>
        <p:grpSp>
          <p:nvGrpSpPr>
            <p:cNvPr id="156" name="Group 155"/>
            <p:cNvGrpSpPr/>
            <p:nvPr/>
          </p:nvGrpSpPr>
          <p:grpSpPr>
            <a:xfrm>
              <a:off x="840538" y="203114"/>
              <a:ext cx="3379560" cy="4031228"/>
              <a:chOff x="840538" y="203114"/>
              <a:chExt cx="3379560" cy="40312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40538" y="1300608"/>
                <a:ext cx="3379560" cy="2933734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259525" y="1588536"/>
                <a:ext cx="2603857" cy="2154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Installing traffic cameras, saves 60% of society costs, which includes costs of personal injuries, property damage, and to health systems</a:t>
                </a: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2387167" y="203114"/>
                <a:ext cx="359255" cy="1059179"/>
                <a:chOff x="3283331" y="1835929"/>
                <a:chExt cx="548869" cy="1618214"/>
              </a:xfrm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3283331" y="1835929"/>
                  <a:ext cx="479215" cy="104246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2"/>
                <p:cNvSpPr>
                  <a:spLocks noEditPoints="1"/>
                </p:cNvSpPr>
                <p:nvPr/>
              </p:nvSpPr>
              <p:spPr bwMode="auto">
                <a:xfrm>
                  <a:off x="3549606" y="2070489"/>
                  <a:ext cx="282594" cy="148858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4565802" y="312560"/>
              <a:ext cx="3347460" cy="3934360"/>
              <a:chOff x="7965564" y="312560"/>
              <a:chExt cx="3347460" cy="393436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7965564" y="1313186"/>
                <a:ext cx="3347460" cy="2933734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020113" y="312560"/>
                <a:ext cx="1294209" cy="1256913"/>
                <a:chOff x="9020113" y="312560"/>
                <a:chExt cx="1294209" cy="1256913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020113" y="312560"/>
                  <a:ext cx="1294209" cy="1256913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60765" y="1242641"/>
                  <a:ext cx="191873" cy="58737"/>
                  <a:chOff x="8245475" y="3925888"/>
                  <a:chExt cx="233363" cy="7143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69677" y="1194290"/>
              <a:ext cx="3336749" cy="3040052"/>
              <a:chOff x="8570705" y="1194290"/>
              <a:chExt cx="3336749" cy="304005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70705" y="1313186"/>
                <a:ext cx="3336749" cy="2921156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10169872" y="1194290"/>
                <a:ext cx="162874" cy="79167"/>
                <a:chOff x="4752975" y="2330451"/>
                <a:chExt cx="911225" cy="442912"/>
              </a:xfrm>
            </p:grpSpPr>
            <p:sp>
              <p:nvSpPr>
                <p:cNvPr id="151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11B148-618D-344F-B139-C53FE5BD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3" y="6416897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80264-1C1D-7B47-A918-35481B3D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16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DE3F094-97BD-D346-88F3-3CF491A457A9}"/>
              </a:ext>
            </a:extLst>
          </p:cNvPr>
          <p:cNvGrpSpPr/>
          <p:nvPr/>
        </p:nvGrpSpPr>
        <p:grpSpPr>
          <a:xfrm>
            <a:off x="10550040" y="1273601"/>
            <a:ext cx="673206" cy="780394"/>
            <a:chOff x="-3902075" y="3482976"/>
            <a:chExt cx="960437" cy="846137"/>
          </a:xfrm>
        </p:grpSpPr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4E0072B5-BC9F-0E43-92B1-12237F74F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52825" y="3725863"/>
              <a:ext cx="455612" cy="457200"/>
            </a:xfrm>
            <a:custGeom>
              <a:avLst/>
              <a:gdLst>
                <a:gd name="T0" fmla="*/ 126 w 153"/>
                <a:gd name="T1" fmla="*/ 28 h 153"/>
                <a:gd name="T2" fmla="*/ 138 w 153"/>
                <a:gd name="T3" fmla="*/ 112 h 153"/>
                <a:gd name="T4" fmla="*/ 133 w 153"/>
                <a:gd name="T5" fmla="*/ 119 h 153"/>
                <a:gd name="T6" fmla="*/ 126 w 153"/>
                <a:gd name="T7" fmla="*/ 127 h 153"/>
                <a:gd name="T8" fmla="*/ 122 w 153"/>
                <a:gd name="T9" fmla="*/ 131 h 153"/>
                <a:gd name="T10" fmla="*/ 112 w 153"/>
                <a:gd name="T11" fmla="*/ 138 h 153"/>
                <a:gd name="T12" fmla="*/ 27 w 153"/>
                <a:gd name="T13" fmla="*/ 127 h 153"/>
                <a:gd name="T14" fmla="*/ 28 w 153"/>
                <a:gd name="T15" fmla="*/ 28 h 153"/>
                <a:gd name="T16" fmla="*/ 126 w 153"/>
                <a:gd name="T17" fmla="*/ 2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3">
                  <a:moveTo>
                    <a:pt x="126" y="28"/>
                  </a:moveTo>
                  <a:cubicBezTo>
                    <a:pt x="149" y="50"/>
                    <a:pt x="153" y="85"/>
                    <a:pt x="138" y="112"/>
                  </a:cubicBezTo>
                  <a:cubicBezTo>
                    <a:pt x="136" y="115"/>
                    <a:pt x="135" y="117"/>
                    <a:pt x="133" y="119"/>
                  </a:cubicBezTo>
                  <a:cubicBezTo>
                    <a:pt x="131" y="122"/>
                    <a:pt x="129" y="124"/>
                    <a:pt x="126" y="127"/>
                  </a:cubicBezTo>
                  <a:cubicBezTo>
                    <a:pt x="125" y="128"/>
                    <a:pt x="124" y="129"/>
                    <a:pt x="122" y="131"/>
                  </a:cubicBezTo>
                  <a:cubicBezTo>
                    <a:pt x="119" y="133"/>
                    <a:pt x="116" y="136"/>
                    <a:pt x="112" y="138"/>
                  </a:cubicBezTo>
                  <a:cubicBezTo>
                    <a:pt x="85" y="153"/>
                    <a:pt x="50" y="149"/>
                    <a:pt x="27" y="127"/>
                  </a:cubicBezTo>
                  <a:cubicBezTo>
                    <a:pt x="0" y="99"/>
                    <a:pt x="0" y="55"/>
                    <a:pt x="28" y="28"/>
                  </a:cubicBezTo>
                  <a:cubicBezTo>
                    <a:pt x="55" y="0"/>
                    <a:pt x="99" y="0"/>
                    <a:pt x="126" y="28"/>
                  </a:cubicBez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B96E8C2A-9F51-9D44-9FF3-9F002D00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87738" y="3790951"/>
              <a:ext cx="328612" cy="328613"/>
            </a:xfrm>
            <a:custGeom>
              <a:avLst/>
              <a:gdLst>
                <a:gd name="T0" fmla="*/ 90 w 110"/>
                <a:gd name="T1" fmla="*/ 20 h 110"/>
                <a:gd name="T2" fmla="*/ 90 w 110"/>
                <a:gd name="T3" fmla="*/ 90 h 110"/>
                <a:gd name="T4" fmla="*/ 20 w 110"/>
                <a:gd name="T5" fmla="*/ 90 h 110"/>
                <a:gd name="T6" fmla="*/ 20 w 110"/>
                <a:gd name="T7" fmla="*/ 20 h 110"/>
                <a:gd name="T8" fmla="*/ 90 w 110"/>
                <a:gd name="T9" fmla="*/ 2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90" y="20"/>
                  </a:moveTo>
                  <a:cubicBezTo>
                    <a:pt x="110" y="39"/>
                    <a:pt x="110" y="71"/>
                    <a:pt x="90" y="90"/>
                  </a:cubicBezTo>
                  <a:cubicBezTo>
                    <a:pt x="71" y="110"/>
                    <a:pt x="39" y="110"/>
                    <a:pt x="20" y="90"/>
                  </a:cubicBezTo>
                  <a:cubicBezTo>
                    <a:pt x="0" y="71"/>
                    <a:pt x="0" y="39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4576433F-22F2-AE40-9AB8-9C2E31D6D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7413" y="3884613"/>
              <a:ext cx="31750" cy="142875"/>
            </a:xfrm>
            <a:custGeom>
              <a:avLst/>
              <a:gdLst>
                <a:gd name="T0" fmla="*/ 11 w 11"/>
                <a:gd name="T1" fmla="*/ 48 h 48"/>
                <a:gd name="T2" fmla="*/ 1 w 11"/>
                <a:gd name="T3" fmla="*/ 21 h 48"/>
                <a:gd name="T4" fmla="*/ 11 w 11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8">
                  <a:moveTo>
                    <a:pt x="11" y="48"/>
                  </a:moveTo>
                  <a:cubicBezTo>
                    <a:pt x="4" y="41"/>
                    <a:pt x="0" y="31"/>
                    <a:pt x="1" y="21"/>
                  </a:cubicBezTo>
                  <a:cubicBezTo>
                    <a:pt x="2" y="14"/>
                    <a:pt x="5" y="6"/>
                    <a:pt x="11" y="0"/>
                  </a:cubicBezTo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FCBC3E75-8F0A-4441-B418-F23A04110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9288" y="4081463"/>
              <a:ext cx="68262" cy="68263"/>
            </a:xfrm>
            <a:custGeom>
              <a:avLst/>
              <a:gdLst>
                <a:gd name="T0" fmla="*/ 11 w 23"/>
                <a:gd name="T1" fmla="*/ 0 h 23"/>
                <a:gd name="T2" fmla="*/ 23 w 23"/>
                <a:gd name="T3" fmla="*/ 12 h 23"/>
                <a:gd name="T4" fmla="*/ 12 w 23"/>
                <a:gd name="T5" fmla="*/ 23 h 23"/>
                <a:gd name="T6" fmla="*/ 0 w 23"/>
                <a:gd name="T7" fmla="*/ 12 h 23"/>
                <a:gd name="T8" fmla="*/ 4 w 23"/>
                <a:gd name="T9" fmla="*/ 8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5"/>
                    <a:pt x="9" y="3"/>
                    <a:pt x="11" y="0"/>
                  </a:cubicBez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0D4D94B0-C48F-C24C-B170-4AF49E383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9763" y="4090988"/>
              <a:ext cx="238125" cy="238125"/>
            </a:xfrm>
            <a:custGeom>
              <a:avLst/>
              <a:gdLst>
                <a:gd name="T0" fmla="*/ 28 w 80"/>
                <a:gd name="T1" fmla="*/ 0 h 80"/>
                <a:gd name="T2" fmla="*/ 74 w 80"/>
                <a:gd name="T3" fmla="*/ 46 h 80"/>
                <a:gd name="T4" fmla="*/ 74 w 80"/>
                <a:gd name="T5" fmla="*/ 68 h 80"/>
                <a:gd name="T6" fmla="*/ 68 w 80"/>
                <a:gd name="T7" fmla="*/ 74 h 80"/>
                <a:gd name="T8" fmla="*/ 45 w 80"/>
                <a:gd name="T9" fmla="*/ 74 h 80"/>
                <a:gd name="T10" fmla="*/ 0 w 80"/>
                <a:gd name="T11" fmla="*/ 29 h 80"/>
                <a:gd name="T12" fmla="*/ 28 w 80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0">
                  <a:moveTo>
                    <a:pt x="28" y="0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0" y="52"/>
                    <a:pt x="80" y="62"/>
                    <a:pt x="74" y="68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2" y="80"/>
                    <a:pt x="52" y="80"/>
                    <a:pt x="45" y="74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58F51246-EEFC-0843-95E9-2E5013A5D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2075" y="3482976"/>
              <a:ext cx="452437" cy="455613"/>
            </a:xfrm>
            <a:custGeom>
              <a:avLst/>
              <a:gdLst>
                <a:gd name="T0" fmla="*/ 152 w 152"/>
                <a:gd name="T1" fmla="*/ 76 h 152"/>
                <a:gd name="T2" fmla="*/ 152 w 152"/>
                <a:gd name="T3" fmla="*/ 78 h 152"/>
                <a:gd name="T4" fmla="*/ 130 w 152"/>
                <a:gd name="T5" fmla="*/ 94 h 152"/>
                <a:gd name="T6" fmla="*/ 105 w 152"/>
                <a:gd name="T7" fmla="*/ 146 h 152"/>
                <a:gd name="T8" fmla="*/ 76 w 152"/>
                <a:gd name="T9" fmla="*/ 152 h 152"/>
                <a:gd name="T10" fmla="*/ 0 w 152"/>
                <a:gd name="T11" fmla="*/ 76 h 152"/>
                <a:gd name="T12" fmla="*/ 76 w 152"/>
                <a:gd name="T13" fmla="*/ 0 h 152"/>
                <a:gd name="T14" fmla="*/ 152 w 152"/>
                <a:gd name="T15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2">
                  <a:moveTo>
                    <a:pt x="152" y="76"/>
                  </a:moveTo>
                  <a:cubicBezTo>
                    <a:pt x="152" y="77"/>
                    <a:pt x="152" y="78"/>
                    <a:pt x="152" y="78"/>
                  </a:cubicBezTo>
                  <a:cubicBezTo>
                    <a:pt x="144" y="83"/>
                    <a:pt x="137" y="88"/>
                    <a:pt x="130" y="94"/>
                  </a:cubicBezTo>
                  <a:cubicBezTo>
                    <a:pt x="116" y="109"/>
                    <a:pt x="107" y="127"/>
                    <a:pt x="105" y="146"/>
                  </a:cubicBezTo>
                  <a:cubicBezTo>
                    <a:pt x="96" y="150"/>
                    <a:pt x="86" y="152"/>
                    <a:pt x="76" y="152"/>
                  </a:cubicBezTo>
                  <a:cubicBezTo>
                    <a:pt x="34" y="152"/>
                    <a:pt x="0" y="118"/>
                    <a:pt x="0" y="76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6"/>
                  </a:cubicBez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0">
              <a:extLst>
                <a:ext uri="{FF2B5EF4-FFF2-40B4-BE49-F238E27FC236}">
                  <a16:creationId xmlns:a16="http://schemas.microsoft.com/office/drawing/2014/main" id="{1AFDD62A-7E35-0241-BEA2-356906308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59200" y="3627438"/>
              <a:ext cx="166687" cy="166688"/>
            </a:xfrm>
            <a:custGeom>
              <a:avLst/>
              <a:gdLst>
                <a:gd name="T0" fmla="*/ 56 w 56"/>
                <a:gd name="T1" fmla="*/ 11 h 56"/>
                <a:gd name="T2" fmla="*/ 56 w 56"/>
                <a:gd name="T3" fmla="*/ 11 h 56"/>
                <a:gd name="T4" fmla="*/ 45 w 56"/>
                <a:gd name="T5" fmla="*/ 0 h 56"/>
                <a:gd name="T6" fmla="*/ 11 w 56"/>
                <a:gd name="T7" fmla="*/ 0 h 56"/>
                <a:gd name="T8" fmla="*/ 0 w 56"/>
                <a:gd name="T9" fmla="*/ 11 h 56"/>
                <a:gd name="T10" fmla="*/ 0 w 56"/>
                <a:gd name="T11" fmla="*/ 17 h 56"/>
                <a:gd name="T12" fmla="*/ 11 w 56"/>
                <a:gd name="T13" fmla="*/ 28 h 56"/>
                <a:gd name="T14" fmla="*/ 45 w 56"/>
                <a:gd name="T15" fmla="*/ 28 h 56"/>
                <a:gd name="T16" fmla="*/ 56 w 56"/>
                <a:gd name="T17" fmla="*/ 39 h 56"/>
                <a:gd name="T18" fmla="*/ 56 w 56"/>
                <a:gd name="T19" fmla="*/ 45 h 56"/>
                <a:gd name="T20" fmla="*/ 45 w 56"/>
                <a:gd name="T21" fmla="*/ 56 h 56"/>
                <a:gd name="T22" fmla="*/ 11 w 56"/>
                <a:gd name="T23" fmla="*/ 56 h 56"/>
                <a:gd name="T24" fmla="*/ 0 w 56"/>
                <a:gd name="T25" fmla="*/ 45 h 56"/>
                <a:gd name="T26" fmla="*/ 0 w 56"/>
                <a:gd name="T27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6">
                  <a:moveTo>
                    <a:pt x="56" y="11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5"/>
                    <a:pt x="51" y="0"/>
                    <a:pt x="4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5" y="28"/>
                    <a:pt x="11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51" y="28"/>
                    <a:pt x="56" y="33"/>
                    <a:pt x="56" y="39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51"/>
                    <a:pt x="51" y="56"/>
                    <a:pt x="45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5" y="56"/>
                    <a:pt x="0" y="51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91">
              <a:extLst>
                <a:ext uri="{FF2B5EF4-FFF2-40B4-BE49-F238E27FC236}">
                  <a16:creationId xmlns:a16="http://schemas.microsoft.com/office/drawing/2014/main" id="{31AFB639-AA37-F344-BEBA-3481FC9D5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75063" y="3590926"/>
              <a:ext cx="0" cy="239713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A15B85-4EE4-954C-AB08-E1D38DAF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2838450"/>
            <a:ext cx="1181100" cy="118110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DF1451A6-68D6-1B41-9B15-7E8BCB675FF1}"/>
              </a:ext>
            </a:extLst>
          </p:cNvPr>
          <p:cNvGrpSpPr/>
          <p:nvPr/>
        </p:nvGrpSpPr>
        <p:grpSpPr>
          <a:xfrm>
            <a:off x="5874092" y="1997590"/>
            <a:ext cx="585362" cy="835580"/>
            <a:chOff x="-6542088" y="2036763"/>
            <a:chExt cx="633413" cy="842963"/>
          </a:xfrm>
        </p:grpSpPr>
        <p:sp>
          <p:nvSpPr>
            <p:cNvPr id="79" name="Line 29">
              <a:extLst>
                <a:ext uri="{FF2B5EF4-FFF2-40B4-BE49-F238E27FC236}">
                  <a16:creationId xmlns:a16="http://schemas.microsoft.com/office/drawing/2014/main" id="{9D86B22A-1A6E-EA45-8404-8DC30EF0B8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6122988" y="2693988"/>
              <a:ext cx="0" cy="144463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EA389AE8-5495-5241-94B5-397460A13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2088" y="2132013"/>
              <a:ext cx="96837" cy="706438"/>
            </a:xfrm>
            <a:custGeom>
              <a:avLst/>
              <a:gdLst>
                <a:gd name="T0" fmla="*/ 0 w 32"/>
                <a:gd name="T1" fmla="*/ 236 h 236"/>
                <a:gd name="T2" fmla="*/ 0 w 32"/>
                <a:gd name="T3" fmla="*/ 16 h 236"/>
                <a:gd name="T4" fmla="*/ 16 w 32"/>
                <a:gd name="T5" fmla="*/ 0 h 236"/>
                <a:gd name="T6" fmla="*/ 32 w 32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36">
                  <a:moveTo>
                    <a:pt x="0" y="23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31">
              <a:extLst>
                <a:ext uri="{FF2B5EF4-FFF2-40B4-BE49-F238E27FC236}">
                  <a16:creationId xmlns:a16="http://schemas.microsoft.com/office/drawing/2014/main" id="{B4B92E8C-653C-CE44-91C0-736F6189F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228851"/>
              <a:ext cx="96837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32">
              <a:extLst>
                <a:ext uri="{FF2B5EF4-FFF2-40B4-BE49-F238E27FC236}">
                  <a16:creationId xmlns:a16="http://schemas.microsoft.com/office/drawing/2014/main" id="{BDAC3487-20FC-E54B-9629-AF592DB20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252663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33">
              <a:extLst>
                <a:ext uri="{FF2B5EF4-FFF2-40B4-BE49-F238E27FC236}">
                  <a16:creationId xmlns:a16="http://schemas.microsoft.com/office/drawing/2014/main" id="{98652FF2-124F-DB4C-B4A5-96E33E5A1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300288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4">
              <a:extLst>
                <a:ext uri="{FF2B5EF4-FFF2-40B4-BE49-F238E27FC236}">
                  <a16:creationId xmlns:a16="http://schemas.microsoft.com/office/drawing/2014/main" id="{A209E3D3-AED1-8843-B939-E4C04779E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371726"/>
              <a:ext cx="96837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35">
              <a:extLst>
                <a:ext uri="{FF2B5EF4-FFF2-40B4-BE49-F238E27FC236}">
                  <a16:creationId xmlns:a16="http://schemas.microsoft.com/office/drawing/2014/main" id="{848849D1-88AF-1D47-B1E9-ABF208BEB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395538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36">
              <a:extLst>
                <a:ext uri="{FF2B5EF4-FFF2-40B4-BE49-F238E27FC236}">
                  <a16:creationId xmlns:a16="http://schemas.microsoft.com/office/drawing/2014/main" id="{9DA48FFF-A56A-B740-8DC2-EE2376556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443163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7">
              <a:extLst>
                <a:ext uri="{FF2B5EF4-FFF2-40B4-BE49-F238E27FC236}">
                  <a16:creationId xmlns:a16="http://schemas.microsoft.com/office/drawing/2014/main" id="{F0E8D8B5-F0DF-0D49-A4BC-8BAEE2721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514601"/>
              <a:ext cx="96837" cy="96838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38">
              <a:extLst>
                <a:ext uri="{FF2B5EF4-FFF2-40B4-BE49-F238E27FC236}">
                  <a16:creationId xmlns:a16="http://schemas.microsoft.com/office/drawing/2014/main" id="{7A2D9BCF-CDA6-7247-8624-D29B7D008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538413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39">
              <a:extLst>
                <a:ext uri="{FF2B5EF4-FFF2-40B4-BE49-F238E27FC236}">
                  <a16:creationId xmlns:a16="http://schemas.microsoft.com/office/drawing/2014/main" id="{A2FD9671-4552-C44F-BFD2-0F653A9724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587626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40">
              <a:extLst>
                <a:ext uri="{FF2B5EF4-FFF2-40B4-BE49-F238E27FC236}">
                  <a16:creationId xmlns:a16="http://schemas.microsoft.com/office/drawing/2014/main" id="{29C493CF-FDE8-F244-8FA5-8CE4D68EA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659063"/>
              <a:ext cx="96837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41">
              <a:extLst>
                <a:ext uri="{FF2B5EF4-FFF2-40B4-BE49-F238E27FC236}">
                  <a16:creationId xmlns:a16="http://schemas.microsoft.com/office/drawing/2014/main" id="{28F90F63-D687-B440-84E8-1DBFE6EE6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682876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42">
              <a:extLst>
                <a:ext uri="{FF2B5EF4-FFF2-40B4-BE49-F238E27FC236}">
                  <a16:creationId xmlns:a16="http://schemas.microsoft.com/office/drawing/2014/main" id="{A8AA1765-E6B1-E448-924B-25C05A4698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730501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39764CB8-AEF0-0545-841F-28C666657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2088" y="2843213"/>
              <a:ext cx="419100" cy="36513"/>
            </a:xfrm>
            <a:custGeom>
              <a:avLst/>
              <a:gdLst>
                <a:gd name="T0" fmla="*/ 0 w 264"/>
                <a:gd name="T1" fmla="*/ 0 h 23"/>
                <a:gd name="T2" fmla="*/ 23 w 264"/>
                <a:gd name="T3" fmla="*/ 23 h 23"/>
                <a:gd name="T4" fmla="*/ 44 w 264"/>
                <a:gd name="T5" fmla="*/ 0 h 23"/>
                <a:gd name="T6" fmla="*/ 66 w 264"/>
                <a:gd name="T7" fmla="*/ 23 h 23"/>
                <a:gd name="T8" fmla="*/ 89 w 264"/>
                <a:gd name="T9" fmla="*/ 0 h 23"/>
                <a:gd name="T10" fmla="*/ 109 w 264"/>
                <a:gd name="T11" fmla="*/ 23 h 23"/>
                <a:gd name="T12" fmla="*/ 132 w 264"/>
                <a:gd name="T13" fmla="*/ 0 h 23"/>
                <a:gd name="T14" fmla="*/ 155 w 264"/>
                <a:gd name="T15" fmla="*/ 23 h 23"/>
                <a:gd name="T16" fmla="*/ 175 w 264"/>
                <a:gd name="T17" fmla="*/ 0 h 23"/>
                <a:gd name="T18" fmla="*/ 198 w 264"/>
                <a:gd name="T19" fmla="*/ 23 h 23"/>
                <a:gd name="T20" fmla="*/ 220 w 264"/>
                <a:gd name="T21" fmla="*/ 0 h 23"/>
                <a:gd name="T22" fmla="*/ 241 w 264"/>
                <a:gd name="T23" fmla="*/ 23 h 23"/>
                <a:gd name="T24" fmla="*/ 264 w 264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3">
                  <a:moveTo>
                    <a:pt x="0" y="0"/>
                  </a:moveTo>
                  <a:lnTo>
                    <a:pt x="23" y="23"/>
                  </a:lnTo>
                  <a:lnTo>
                    <a:pt x="44" y="0"/>
                  </a:lnTo>
                  <a:lnTo>
                    <a:pt x="66" y="23"/>
                  </a:lnTo>
                  <a:lnTo>
                    <a:pt x="89" y="0"/>
                  </a:lnTo>
                  <a:lnTo>
                    <a:pt x="109" y="23"/>
                  </a:lnTo>
                  <a:lnTo>
                    <a:pt x="132" y="0"/>
                  </a:lnTo>
                  <a:lnTo>
                    <a:pt x="155" y="23"/>
                  </a:lnTo>
                  <a:lnTo>
                    <a:pt x="175" y="0"/>
                  </a:lnTo>
                  <a:lnTo>
                    <a:pt x="198" y="23"/>
                  </a:lnTo>
                  <a:lnTo>
                    <a:pt x="220" y="0"/>
                  </a:lnTo>
                  <a:lnTo>
                    <a:pt x="241" y="23"/>
                  </a:lnTo>
                  <a:lnTo>
                    <a:pt x="264" y="0"/>
                  </a:lnTo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44">
              <a:extLst>
                <a:ext uri="{FF2B5EF4-FFF2-40B4-BE49-F238E27FC236}">
                  <a16:creationId xmlns:a16="http://schemas.microsoft.com/office/drawing/2014/main" id="{F13B06E3-A652-904A-8DDC-0D3354FB0F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021388" y="2736851"/>
              <a:ext cx="0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id="{623AB332-E984-4841-A1AC-C9D3ADCE2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2988" y="2132013"/>
              <a:ext cx="153987" cy="609600"/>
            </a:xfrm>
            <a:custGeom>
              <a:avLst/>
              <a:gdLst>
                <a:gd name="T0" fmla="*/ 52 w 52"/>
                <a:gd name="T1" fmla="*/ 204 h 204"/>
                <a:gd name="T2" fmla="*/ 0 w 52"/>
                <a:gd name="T3" fmla="*/ 204 h 204"/>
                <a:gd name="T4" fmla="*/ 0 w 52"/>
                <a:gd name="T5" fmla="*/ 16 h 204"/>
                <a:gd name="T6" fmla="*/ 16 w 52"/>
                <a:gd name="T7" fmla="*/ 0 h 204"/>
                <a:gd name="T8" fmla="*/ 20 w 52"/>
                <a:gd name="T9" fmla="*/ 0 h 204"/>
                <a:gd name="T10" fmla="*/ 36 w 52"/>
                <a:gd name="T11" fmla="*/ 16 h 204"/>
                <a:gd name="T12" fmla="*/ 36 w 52"/>
                <a:gd name="T13" fmla="*/ 188 h 204"/>
                <a:gd name="T14" fmla="*/ 52 w 52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204">
                  <a:moveTo>
                    <a:pt x="52" y="204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6" y="197"/>
                    <a:pt x="43" y="204"/>
                    <a:pt x="52" y="204"/>
                  </a:cubicBez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CB2732DA-996A-274D-8DDB-8C326FAF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5250" y="2036763"/>
              <a:ext cx="536575" cy="704850"/>
            </a:xfrm>
            <a:custGeom>
              <a:avLst/>
              <a:gdLst>
                <a:gd name="T0" fmla="*/ 180 w 180"/>
                <a:gd name="T1" fmla="*/ 0 h 236"/>
                <a:gd name="T2" fmla="*/ 180 w 180"/>
                <a:gd name="T3" fmla="*/ 220 h 236"/>
                <a:gd name="T4" fmla="*/ 164 w 180"/>
                <a:gd name="T5" fmla="*/ 236 h 236"/>
                <a:gd name="T6" fmla="*/ 160 w 180"/>
                <a:gd name="T7" fmla="*/ 236 h 236"/>
                <a:gd name="T8" fmla="*/ 144 w 180"/>
                <a:gd name="T9" fmla="*/ 220 h 236"/>
                <a:gd name="T10" fmla="*/ 144 w 180"/>
                <a:gd name="T11" fmla="*/ 48 h 236"/>
                <a:gd name="T12" fmla="*/ 128 w 180"/>
                <a:gd name="T13" fmla="*/ 32 h 236"/>
                <a:gd name="T14" fmla="*/ 0 w 180"/>
                <a:gd name="T15" fmla="*/ 32 h 236"/>
                <a:gd name="T16" fmla="*/ 0 w 180"/>
                <a:gd name="T17" fmla="*/ 0 h 236"/>
                <a:gd name="T18" fmla="*/ 180 w 180"/>
                <a:gd name="T1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36">
                  <a:moveTo>
                    <a:pt x="180" y="0"/>
                  </a:moveTo>
                  <a:cubicBezTo>
                    <a:pt x="180" y="220"/>
                    <a:pt x="180" y="220"/>
                    <a:pt x="180" y="220"/>
                  </a:cubicBezTo>
                  <a:cubicBezTo>
                    <a:pt x="180" y="229"/>
                    <a:pt x="173" y="236"/>
                    <a:pt x="164" y="236"/>
                  </a:cubicBezTo>
                  <a:cubicBezTo>
                    <a:pt x="160" y="236"/>
                    <a:pt x="160" y="236"/>
                    <a:pt x="160" y="236"/>
                  </a:cubicBezTo>
                  <a:cubicBezTo>
                    <a:pt x="151" y="236"/>
                    <a:pt x="144" y="229"/>
                    <a:pt x="144" y="22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954F6BA4-1407-C140-BD4C-E04FB122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5250" y="2036763"/>
              <a:ext cx="536575" cy="704850"/>
            </a:xfrm>
            <a:custGeom>
              <a:avLst/>
              <a:gdLst>
                <a:gd name="T0" fmla="*/ 180 w 180"/>
                <a:gd name="T1" fmla="*/ 0 h 236"/>
                <a:gd name="T2" fmla="*/ 180 w 180"/>
                <a:gd name="T3" fmla="*/ 220 h 236"/>
                <a:gd name="T4" fmla="*/ 164 w 180"/>
                <a:gd name="T5" fmla="*/ 236 h 236"/>
                <a:gd name="T6" fmla="*/ 160 w 180"/>
                <a:gd name="T7" fmla="*/ 236 h 236"/>
                <a:gd name="T8" fmla="*/ 144 w 180"/>
                <a:gd name="T9" fmla="*/ 220 h 236"/>
                <a:gd name="T10" fmla="*/ 144 w 180"/>
                <a:gd name="T11" fmla="*/ 48 h 236"/>
                <a:gd name="T12" fmla="*/ 128 w 180"/>
                <a:gd name="T13" fmla="*/ 32 h 236"/>
                <a:gd name="T14" fmla="*/ 0 w 180"/>
                <a:gd name="T15" fmla="*/ 32 h 236"/>
                <a:gd name="T16" fmla="*/ 0 w 180"/>
                <a:gd name="T17" fmla="*/ 0 h 236"/>
                <a:gd name="T18" fmla="*/ 180 w 180"/>
                <a:gd name="T1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36">
                  <a:moveTo>
                    <a:pt x="180" y="0"/>
                  </a:moveTo>
                  <a:cubicBezTo>
                    <a:pt x="180" y="220"/>
                    <a:pt x="180" y="220"/>
                    <a:pt x="180" y="220"/>
                  </a:cubicBezTo>
                  <a:cubicBezTo>
                    <a:pt x="180" y="229"/>
                    <a:pt x="173" y="236"/>
                    <a:pt x="164" y="236"/>
                  </a:cubicBezTo>
                  <a:cubicBezTo>
                    <a:pt x="160" y="236"/>
                    <a:pt x="160" y="236"/>
                    <a:pt x="160" y="236"/>
                  </a:cubicBezTo>
                  <a:cubicBezTo>
                    <a:pt x="151" y="236"/>
                    <a:pt x="144" y="229"/>
                    <a:pt x="144" y="22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C12FF96C-1C25-4F45-AFE2-9FBC0BA82EB1}"/>
              </a:ext>
            </a:extLst>
          </p:cNvPr>
          <p:cNvSpPr/>
          <p:nvPr/>
        </p:nvSpPr>
        <p:spPr>
          <a:xfrm>
            <a:off x="9250159" y="1840610"/>
            <a:ext cx="1294209" cy="1256913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F0B91D5-F81F-404F-908B-1BC6665AC4D8}"/>
              </a:ext>
            </a:extLst>
          </p:cNvPr>
          <p:cNvSpPr/>
          <p:nvPr/>
        </p:nvSpPr>
        <p:spPr>
          <a:xfrm>
            <a:off x="1127738" y="3257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A8D1F9-1438-984F-B5EB-7BC3ACC817EC}"/>
              </a:ext>
            </a:extLst>
          </p:cNvPr>
          <p:cNvSpPr/>
          <p:nvPr/>
        </p:nvSpPr>
        <p:spPr>
          <a:xfrm>
            <a:off x="548802" y="3028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10">
            <a:extLst>
              <a:ext uri="{FF2B5EF4-FFF2-40B4-BE49-F238E27FC236}">
                <a16:creationId xmlns:a16="http://schemas.microsoft.com/office/drawing/2014/main" id="{78BC1EC3-6793-C845-A7B6-C93645672B25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2" name="Freeform 5">
            <a:extLst>
              <a:ext uri="{FF2B5EF4-FFF2-40B4-BE49-F238E27FC236}">
                <a16:creationId xmlns:a16="http://schemas.microsoft.com/office/drawing/2014/main" id="{E32F3D5D-9994-414C-B53B-4C223AE57AD3}"/>
              </a:ext>
            </a:extLst>
          </p:cNvPr>
          <p:cNvSpPr>
            <a:spLocks noEditPoints="1"/>
          </p:cNvSpPr>
          <p:nvPr/>
        </p:nvSpPr>
        <p:spPr bwMode="auto">
          <a:xfrm>
            <a:off x="286973" y="2422863"/>
            <a:ext cx="450890" cy="213767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7BB0A83-2378-9241-AC54-8E9879D960EF}"/>
              </a:ext>
            </a:extLst>
          </p:cNvPr>
          <p:cNvSpPr txBox="1"/>
          <p:nvPr/>
        </p:nvSpPr>
        <p:spPr>
          <a:xfrm>
            <a:off x="1498245" y="4411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POPULAR RESEARCH REPORT ON RECOMMENDATIONS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1AAE23-F3AF-4741-901B-F3CE033AB17B}"/>
              </a:ext>
            </a:extLst>
          </p:cNvPr>
          <p:cNvGrpSpPr/>
          <p:nvPr/>
        </p:nvGrpSpPr>
        <p:grpSpPr>
          <a:xfrm>
            <a:off x="739217" y="368391"/>
            <a:ext cx="494027" cy="595933"/>
            <a:chOff x="-6542088" y="2036763"/>
            <a:chExt cx="633413" cy="842963"/>
          </a:xfrm>
        </p:grpSpPr>
        <p:sp>
          <p:nvSpPr>
            <p:cNvPr id="135" name="Line 29">
              <a:extLst>
                <a:ext uri="{FF2B5EF4-FFF2-40B4-BE49-F238E27FC236}">
                  <a16:creationId xmlns:a16="http://schemas.microsoft.com/office/drawing/2014/main" id="{29CB519D-7158-1846-9E3E-D52FC0C1D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6122988" y="2693988"/>
              <a:ext cx="0" cy="144463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5E51F903-8DFA-564A-9C0E-F1201BE26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2088" y="2132013"/>
              <a:ext cx="96837" cy="706438"/>
            </a:xfrm>
            <a:custGeom>
              <a:avLst/>
              <a:gdLst>
                <a:gd name="T0" fmla="*/ 0 w 32"/>
                <a:gd name="T1" fmla="*/ 236 h 236"/>
                <a:gd name="T2" fmla="*/ 0 w 32"/>
                <a:gd name="T3" fmla="*/ 16 h 236"/>
                <a:gd name="T4" fmla="*/ 16 w 32"/>
                <a:gd name="T5" fmla="*/ 0 h 236"/>
                <a:gd name="T6" fmla="*/ 32 w 32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36">
                  <a:moveTo>
                    <a:pt x="0" y="23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1">
              <a:extLst>
                <a:ext uri="{FF2B5EF4-FFF2-40B4-BE49-F238E27FC236}">
                  <a16:creationId xmlns:a16="http://schemas.microsoft.com/office/drawing/2014/main" id="{10D891A7-707D-894B-865F-C91D4810C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228851"/>
              <a:ext cx="96837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32">
              <a:extLst>
                <a:ext uri="{FF2B5EF4-FFF2-40B4-BE49-F238E27FC236}">
                  <a16:creationId xmlns:a16="http://schemas.microsoft.com/office/drawing/2014/main" id="{8412CC42-194E-A742-A34E-638120890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252663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33">
              <a:extLst>
                <a:ext uri="{FF2B5EF4-FFF2-40B4-BE49-F238E27FC236}">
                  <a16:creationId xmlns:a16="http://schemas.microsoft.com/office/drawing/2014/main" id="{D5BCF07E-F12B-9A4F-8A94-CE85DFCD9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300288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4">
              <a:extLst>
                <a:ext uri="{FF2B5EF4-FFF2-40B4-BE49-F238E27FC236}">
                  <a16:creationId xmlns:a16="http://schemas.microsoft.com/office/drawing/2014/main" id="{E73B6F77-C8A2-CB4A-8248-BE06A7556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371726"/>
              <a:ext cx="96837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35">
              <a:extLst>
                <a:ext uri="{FF2B5EF4-FFF2-40B4-BE49-F238E27FC236}">
                  <a16:creationId xmlns:a16="http://schemas.microsoft.com/office/drawing/2014/main" id="{1C7E546B-F7CD-4A4D-87FE-949F68184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395538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36">
              <a:extLst>
                <a:ext uri="{FF2B5EF4-FFF2-40B4-BE49-F238E27FC236}">
                  <a16:creationId xmlns:a16="http://schemas.microsoft.com/office/drawing/2014/main" id="{431C4358-118F-5F43-90F3-C022D748F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443163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7">
              <a:extLst>
                <a:ext uri="{FF2B5EF4-FFF2-40B4-BE49-F238E27FC236}">
                  <a16:creationId xmlns:a16="http://schemas.microsoft.com/office/drawing/2014/main" id="{B9BDEB90-470F-D440-9F94-20D7E3913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514601"/>
              <a:ext cx="96837" cy="96838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38">
              <a:extLst>
                <a:ext uri="{FF2B5EF4-FFF2-40B4-BE49-F238E27FC236}">
                  <a16:creationId xmlns:a16="http://schemas.microsoft.com/office/drawing/2014/main" id="{174D0928-A418-AA4C-A3F3-130F3AF36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538413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Line 39">
              <a:extLst>
                <a:ext uri="{FF2B5EF4-FFF2-40B4-BE49-F238E27FC236}">
                  <a16:creationId xmlns:a16="http://schemas.microsoft.com/office/drawing/2014/main" id="{B61299D0-8A20-EC47-8732-D81405A3D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587626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40">
              <a:extLst>
                <a:ext uri="{FF2B5EF4-FFF2-40B4-BE49-F238E27FC236}">
                  <a16:creationId xmlns:a16="http://schemas.microsoft.com/office/drawing/2014/main" id="{678BF42E-53F6-FE49-B22A-14ED657A5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659063"/>
              <a:ext cx="96837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41">
              <a:extLst>
                <a:ext uri="{FF2B5EF4-FFF2-40B4-BE49-F238E27FC236}">
                  <a16:creationId xmlns:a16="http://schemas.microsoft.com/office/drawing/2014/main" id="{8A9A7F87-8F0F-2840-A509-DC1DC6AC4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682876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42">
              <a:extLst>
                <a:ext uri="{FF2B5EF4-FFF2-40B4-BE49-F238E27FC236}">
                  <a16:creationId xmlns:a16="http://schemas.microsoft.com/office/drawing/2014/main" id="{A53998CD-16A2-8948-8142-21D05A626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730501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3">
              <a:extLst>
                <a:ext uri="{FF2B5EF4-FFF2-40B4-BE49-F238E27FC236}">
                  <a16:creationId xmlns:a16="http://schemas.microsoft.com/office/drawing/2014/main" id="{54B6C13D-BB13-9349-91C1-2962FEE66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2088" y="2843213"/>
              <a:ext cx="419100" cy="36513"/>
            </a:xfrm>
            <a:custGeom>
              <a:avLst/>
              <a:gdLst>
                <a:gd name="T0" fmla="*/ 0 w 264"/>
                <a:gd name="T1" fmla="*/ 0 h 23"/>
                <a:gd name="T2" fmla="*/ 23 w 264"/>
                <a:gd name="T3" fmla="*/ 23 h 23"/>
                <a:gd name="T4" fmla="*/ 44 w 264"/>
                <a:gd name="T5" fmla="*/ 0 h 23"/>
                <a:gd name="T6" fmla="*/ 66 w 264"/>
                <a:gd name="T7" fmla="*/ 23 h 23"/>
                <a:gd name="T8" fmla="*/ 89 w 264"/>
                <a:gd name="T9" fmla="*/ 0 h 23"/>
                <a:gd name="T10" fmla="*/ 109 w 264"/>
                <a:gd name="T11" fmla="*/ 23 h 23"/>
                <a:gd name="T12" fmla="*/ 132 w 264"/>
                <a:gd name="T13" fmla="*/ 0 h 23"/>
                <a:gd name="T14" fmla="*/ 155 w 264"/>
                <a:gd name="T15" fmla="*/ 23 h 23"/>
                <a:gd name="T16" fmla="*/ 175 w 264"/>
                <a:gd name="T17" fmla="*/ 0 h 23"/>
                <a:gd name="T18" fmla="*/ 198 w 264"/>
                <a:gd name="T19" fmla="*/ 23 h 23"/>
                <a:gd name="T20" fmla="*/ 220 w 264"/>
                <a:gd name="T21" fmla="*/ 0 h 23"/>
                <a:gd name="T22" fmla="*/ 241 w 264"/>
                <a:gd name="T23" fmla="*/ 23 h 23"/>
                <a:gd name="T24" fmla="*/ 264 w 264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3">
                  <a:moveTo>
                    <a:pt x="0" y="0"/>
                  </a:moveTo>
                  <a:lnTo>
                    <a:pt x="23" y="23"/>
                  </a:lnTo>
                  <a:lnTo>
                    <a:pt x="44" y="0"/>
                  </a:lnTo>
                  <a:lnTo>
                    <a:pt x="66" y="23"/>
                  </a:lnTo>
                  <a:lnTo>
                    <a:pt x="89" y="0"/>
                  </a:lnTo>
                  <a:lnTo>
                    <a:pt x="109" y="23"/>
                  </a:lnTo>
                  <a:lnTo>
                    <a:pt x="132" y="0"/>
                  </a:lnTo>
                  <a:lnTo>
                    <a:pt x="155" y="23"/>
                  </a:lnTo>
                  <a:lnTo>
                    <a:pt x="175" y="0"/>
                  </a:lnTo>
                  <a:lnTo>
                    <a:pt x="198" y="23"/>
                  </a:lnTo>
                  <a:lnTo>
                    <a:pt x="220" y="0"/>
                  </a:lnTo>
                  <a:lnTo>
                    <a:pt x="241" y="23"/>
                  </a:lnTo>
                  <a:lnTo>
                    <a:pt x="264" y="0"/>
                  </a:lnTo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44">
              <a:extLst>
                <a:ext uri="{FF2B5EF4-FFF2-40B4-BE49-F238E27FC236}">
                  <a16:creationId xmlns:a16="http://schemas.microsoft.com/office/drawing/2014/main" id="{584AB1C3-BDC4-724B-8234-E504EFD5BE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021388" y="2736851"/>
              <a:ext cx="0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5">
              <a:extLst>
                <a:ext uri="{FF2B5EF4-FFF2-40B4-BE49-F238E27FC236}">
                  <a16:creationId xmlns:a16="http://schemas.microsoft.com/office/drawing/2014/main" id="{CC94E06B-DD19-284D-B967-DF7AB35C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2988" y="2132013"/>
              <a:ext cx="153987" cy="609600"/>
            </a:xfrm>
            <a:custGeom>
              <a:avLst/>
              <a:gdLst>
                <a:gd name="T0" fmla="*/ 52 w 52"/>
                <a:gd name="T1" fmla="*/ 204 h 204"/>
                <a:gd name="T2" fmla="*/ 0 w 52"/>
                <a:gd name="T3" fmla="*/ 204 h 204"/>
                <a:gd name="T4" fmla="*/ 0 w 52"/>
                <a:gd name="T5" fmla="*/ 16 h 204"/>
                <a:gd name="T6" fmla="*/ 16 w 52"/>
                <a:gd name="T7" fmla="*/ 0 h 204"/>
                <a:gd name="T8" fmla="*/ 20 w 52"/>
                <a:gd name="T9" fmla="*/ 0 h 204"/>
                <a:gd name="T10" fmla="*/ 36 w 52"/>
                <a:gd name="T11" fmla="*/ 16 h 204"/>
                <a:gd name="T12" fmla="*/ 36 w 52"/>
                <a:gd name="T13" fmla="*/ 188 h 204"/>
                <a:gd name="T14" fmla="*/ 52 w 52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204">
                  <a:moveTo>
                    <a:pt x="52" y="204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6" y="197"/>
                    <a:pt x="43" y="204"/>
                    <a:pt x="52" y="204"/>
                  </a:cubicBez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4C66798D-7B2E-5D4E-8AF2-697AB2C56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5250" y="2036763"/>
              <a:ext cx="536575" cy="704850"/>
            </a:xfrm>
            <a:custGeom>
              <a:avLst/>
              <a:gdLst>
                <a:gd name="T0" fmla="*/ 180 w 180"/>
                <a:gd name="T1" fmla="*/ 0 h 236"/>
                <a:gd name="T2" fmla="*/ 180 w 180"/>
                <a:gd name="T3" fmla="*/ 220 h 236"/>
                <a:gd name="T4" fmla="*/ 164 w 180"/>
                <a:gd name="T5" fmla="*/ 236 h 236"/>
                <a:gd name="T6" fmla="*/ 160 w 180"/>
                <a:gd name="T7" fmla="*/ 236 h 236"/>
                <a:gd name="T8" fmla="*/ 144 w 180"/>
                <a:gd name="T9" fmla="*/ 220 h 236"/>
                <a:gd name="T10" fmla="*/ 144 w 180"/>
                <a:gd name="T11" fmla="*/ 48 h 236"/>
                <a:gd name="T12" fmla="*/ 128 w 180"/>
                <a:gd name="T13" fmla="*/ 32 h 236"/>
                <a:gd name="T14" fmla="*/ 0 w 180"/>
                <a:gd name="T15" fmla="*/ 32 h 236"/>
                <a:gd name="T16" fmla="*/ 0 w 180"/>
                <a:gd name="T17" fmla="*/ 0 h 236"/>
                <a:gd name="T18" fmla="*/ 180 w 180"/>
                <a:gd name="T1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36">
                  <a:moveTo>
                    <a:pt x="180" y="0"/>
                  </a:moveTo>
                  <a:cubicBezTo>
                    <a:pt x="180" y="220"/>
                    <a:pt x="180" y="220"/>
                    <a:pt x="180" y="220"/>
                  </a:cubicBezTo>
                  <a:cubicBezTo>
                    <a:pt x="180" y="229"/>
                    <a:pt x="173" y="236"/>
                    <a:pt x="164" y="236"/>
                  </a:cubicBezTo>
                  <a:cubicBezTo>
                    <a:pt x="160" y="236"/>
                    <a:pt x="160" y="236"/>
                    <a:pt x="160" y="236"/>
                  </a:cubicBezTo>
                  <a:cubicBezTo>
                    <a:pt x="151" y="236"/>
                    <a:pt x="144" y="229"/>
                    <a:pt x="144" y="22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7">
              <a:extLst>
                <a:ext uri="{FF2B5EF4-FFF2-40B4-BE49-F238E27FC236}">
                  <a16:creationId xmlns:a16="http://schemas.microsoft.com/office/drawing/2014/main" id="{BDE20B8A-9CC0-154B-9A49-41318DD93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5250" y="2036763"/>
              <a:ext cx="536575" cy="704850"/>
            </a:xfrm>
            <a:custGeom>
              <a:avLst/>
              <a:gdLst>
                <a:gd name="T0" fmla="*/ 180 w 180"/>
                <a:gd name="T1" fmla="*/ 0 h 236"/>
                <a:gd name="T2" fmla="*/ 180 w 180"/>
                <a:gd name="T3" fmla="*/ 220 h 236"/>
                <a:gd name="T4" fmla="*/ 164 w 180"/>
                <a:gd name="T5" fmla="*/ 236 h 236"/>
                <a:gd name="T6" fmla="*/ 160 w 180"/>
                <a:gd name="T7" fmla="*/ 236 h 236"/>
                <a:gd name="T8" fmla="*/ 144 w 180"/>
                <a:gd name="T9" fmla="*/ 220 h 236"/>
                <a:gd name="T10" fmla="*/ 144 w 180"/>
                <a:gd name="T11" fmla="*/ 48 h 236"/>
                <a:gd name="T12" fmla="*/ 128 w 180"/>
                <a:gd name="T13" fmla="*/ 32 h 236"/>
                <a:gd name="T14" fmla="*/ 0 w 180"/>
                <a:gd name="T15" fmla="*/ 32 h 236"/>
                <a:gd name="T16" fmla="*/ 0 w 180"/>
                <a:gd name="T17" fmla="*/ 0 h 236"/>
                <a:gd name="T18" fmla="*/ 180 w 180"/>
                <a:gd name="T1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36">
                  <a:moveTo>
                    <a:pt x="180" y="0"/>
                  </a:moveTo>
                  <a:cubicBezTo>
                    <a:pt x="180" y="220"/>
                    <a:pt x="180" y="220"/>
                    <a:pt x="180" y="220"/>
                  </a:cubicBezTo>
                  <a:cubicBezTo>
                    <a:pt x="180" y="229"/>
                    <a:pt x="173" y="236"/>
                    <a:pt x="164" y="236"/>
                  </a:cubicBezTo>
                  <a:cubicBezTo>
                    <a:pt x="160" y="236"/>
                    <a:pt x="160" y="236"/>
                    <a:pt x="160" y="236"/>
                  </a:cubicBezTo>
                  <a:cubicBezTo>
                    <a:pt x="151" y="236"/>
                    <a:pt x="144" y="229"/>
                    <a:pt x="144" y="22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68C183C4-4EFD-724D-AAF9-F0712C9A5AC8}"/>
              </a:ext>
            </a:extLst>
          </p:cNvPr>
          <p:cNvSpPr/>
          <p:nvPr/>
        </p:nvSpPr>
        <p:spPr>
          <a:xfrm>
            <a:off x="1771502" y="1735834"/>
            <a:ext cx="1294209" cy="1256913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E667D20-2336-6943-AB60-1A9B04134A63}"/>
              </a:ext>
            </a:extLst>
          </p:cNvPr>
          <p:cNvGrpSpPr/>
          <p:nvPr/>
        </p:nvGrpSpPr>
        <p:grpSpPr>
          <a:xfrm>
            <a:off x="2132263" y="1926153"/>
            <a:ext cx="549275" cy="873125"/>
            <a:chOff x="-5121275" y="3387726"/>
            <a:chExt cx="549275" cy="873125"/>
          </a:xfrm>
        </p:grpSpPr>
        <p:sp>
          <p:nvSpPr>
            <p:cNvPr id="116" name="Oval 79">
              <a:extLst>
                <a:ext uri="{FF2B5EF4-FFF2-40B4-BE49-F238E27FC236}">
                  <a16:creationId xmlns:a16="http://schemas.microsoft.com/office/drawing/2014/main" id="{6C82E8ED-2FD7-3C43-A97F-EE3293224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89513" y="3387726"/>
              <a:ext cx="263525" cy="263525"/>
            </a:xfrm>
            <a:prstGeom prst="ellips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0">
              <a:extLst>
                <a:ext uri="{FF2B5EF4-FFF2-40B4-BE49-F238E27FC236}">
                  <a16:creationId xmlns:a16="http://schemas.microsoft.com/office/drawing/2014/main" id="{CDF9E6B9-DD74-494D-9776-047B3B629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8075" y="3459163"/>
              <a:ext cx="120650" cy="120650"/>
            </a:xfrm>
            <a:custGeom>
              <a:avLst/>
              <a:gdLst>
                <a:gd name="T0" fmla="*/ 40 w 40"/>
                <a:gd name="T1" fmla="*/ 8 h 40"/>
                <a:gd name="T2" fmla="*/ 40 w 40"/>
                <a:gd name="T3" fmla="*/ 8 h 40"/>
                <a:gd name="T4" fmla="*/ 32 w 40"/>
                <a:gd name="T5" fmla="*/ 0 h 40"/>
                <a:gd name="T6" fmla="*/ 8 w 40"/>
                <a:gd name="T7" fmla="*/ 0 h 40"/>
                <a:gd name="T8" fmla="*/ 0 w 40"/>
                <a:gd name="T9" fmla="*/ 8 h 40"/>
                <a:gd name="T10" fmla="*/ 0 w 40"/>
                <a:gd name="T11" fmla="*/ 12 h 40"/>
                <a:gd name="T12" fmla="*/ 8 w 40"/>
                <a:gd name="T13" fmla="*/ 20 h 40"/>
                <a:gd name="T14" fmla="*/ 32 w 40"/>
                <a:gd name="T15" fmla="*/ 20 h 40"/>
                <a:gd name="T16" fmla="*/ 40 w 40"/>
                <a:gd name="T17" fmla="*/ 28 h 40"/>
                <a:gd name="T18" fmla="*/ 40 w 40"/>
                <a:gd name="T19" fmla="*/ 32 h 40"/>
                <a:gd name="T20" fmla="*/ 32 w 40"/>
                <a:gd name="T21" fmla="*/ 40 h 40"/>
                <a:gd name="T22" fmla="*/ 8 w 40"/>
                <a:gd name="T23" fmla="*/ 40 h 40"/>
                <a:gd name="T24" fmla="*/ 0 w 40"/>
                <a:gd name="T25" fmla="*/ 32 h 40"/>
                <a:gd name="T26" fmla="*/ 0 w 40"/>
                <a:gd name="T2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0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4" y="20"/>
                    <a:pt x="8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40" y="24"/>
                    <a:pt x="40" y="2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6"/>
                    <a:pt x="36" y="40"/>
                    <a:pt x="32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81">
              <a:extLst>
                <a:ext uri="{FF2B5EF4-FFF2-40B4-BE49-F238E27FC236}">
                  <a16:creationId xmlns:a16="http://schemas.microsoft.com/office/drawing/2014/main" id="{7635C636-1E00-A84D-BC85-F7ECA1373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4857750" y="3435351"/>
              <a:ext cx="0" cy="168275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82">
              <a:extLst>
                <a:ext uri="{FF2B5EF4-FFF2-40B4-BE49-F238E27FC236}">
                  <a16:creationId xmlns:a16="http://schemas.microsoft.com/office/drawing/2014/main" id="{523EC04D-010C-CC49-8FC1-79E4DD7BE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121275" y="3722688"/>
              <a:ext cx="549275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83">
              <a:extLst>
                <a:ext uri="{FF2B5EF4-FFF2-40B4-BE49-F238E27FC236}">
                  <a16:creationId xmlns:a16="http://schemas.microsoft.com/office/drawing/2014/main" id="{54DD88D4-FB5D-004F-8FEE-CD076FE84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084763" y="3817938"/>
              <a:ext cx="477837" cy="442913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4A4900-E71C-0742-94F3-E53EFC44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594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1BFED-028B-9342-BA76-5EB1A382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771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DATASETS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 rot="5400000">
            <a:off x="6846069" y="2433826"/>
            <a:ext cx="3991061" cy="3323771"/>
          </a:xfrm>
          <a:prstGeom prst="homePlate">
            <a:avLst>
              <a:gd name="adj" fmla="val 198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918908" y="1179888"/>
            <a:ext cx="1840585" cy="18405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8286457" y="1547437"/>
            <a:ext cx="1105486" cy="1105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/>
          <p:cNvSpPr/>
          <p:nvPr/>
        </p:nvSpPr>
        <p:spPr>
          <a:xfrm rot="5400000">
            <a:off x="1357270" y="2433826"/>
            <a:ext cx="3991061" cy="3323771"/>
          </a:xfrm>
          <a:prstGeom prst="homePlate">
            <a:avLst>
              <a:gd name="adj" fmla="val 19869"/>
            </a:avLst>
          </a:prstGeom>
          <a:solidFill>
            <a:schemeClr val="bg1">
              <a:lumMod val="85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432508" y="1179888"/>
            <a:ext cx="1840585" cy="1840585"/>
          </a:xfrm>
          <a:prstGeom prst="ellipse">
            <a:avLst/>
          </a:prstGeom>
          <a:solidFill>
            <a:srgbClr val="85E0E7"/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800057" y="1547437"/>
            <a:ext cx="1105486" cy="1105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885221" y="5556232"/>
            <a:ext cx="935158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374020" y="5556232"/>
            <a:ext cx="935158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1E5EC6-66A1-1649-9964-B757A4452A92}"/>
              </a:ext>
            </a:extLst>
          </p:cNvPr>
          <p:cNvSpPr txBox="1"/>
          <p:nvPr/>
        </p:nvSpPr>
        <p:spPr>
          <a:xfrm>
            <a:off x="2069592" y="3090657"/>
            <a:ext cx="2527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TRAFFIC ACCIDENTS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Accident GPS coordinates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Streets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Types of Accidents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No. of injured/killed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0C5053-0389-7F4D-94BE-BDFB828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278CE7-1A72-3A49-A65D-80117E5E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19" name="Picture 1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7CC826DA-334F-C34C-92ED-0F56E0DB7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56" y="1575104"/>
            <a:ext cx="1105487" cy="11054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830779-4CA3-7846-A5A3-193E1CDBD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612334"/>
            <a:ext cx="460079" cy="9434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D10317-7AC1-4845-AE36-26939D235EAD}"/>
              </a:ext>
            </a:extLst>
          </p:cNvPr>
          <p:cNvSpPr txBox="1"/>
          <p:nvPr/>
        </p:nvSpPr>
        <p:spPr>
          <a:xfrm>
            <a:off x="7409688" y="3187538"/>
            <a:ext cx="2572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GPS Co-ordinates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No. of Signals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Streets</a:t>
            </a:r>
          </a:p>
        </p:txBody>
      </p:sp>
    </p:spTree>
    <p:extLst>
      <p:ext uri="{BB962C8B-B14F-4D97-AF65-F5344CB8AC3E}">
        <p14:creationId xmlns:p14="http://schemas.microsoft.com/office/powerpoint/2010/main" val="2047669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6" grpId="0" animBg="1"/>
      <p:bldP spid="17" grpId="0" animBg="1"/>
      <p:bldP spid="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754FFB6-9725-4F6D-ABD3-4CF3EAED452B}"/>
              </a:ext>
            </a:extLst>
          </p:cNvPr>
          <p:cNvGrpSpPr/>
          <p:nvPr/>
        </p:nvGrpSpPr>
        <p:grpSpPr>
          <a:xfrm>
            <a:off x="0" y="455871"/>
            <a:ext cx="12192000" cy="3886200"/>
            <a:chOff x="0" y="-19050"/>
            <a:chExt cx="12192000" cy="3886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599E7-C04E-4818-BEE8-F30EEBD6B7CF}"/>
                </a:ext>
              </a:extLst>
            </p:cNvPr>
            <p:cNvSpPr/>
            <p:nvPr/>
          </p:nvSpPr>
          <p:spPr>
            <a:xfrm>
              <a:off x="0" y="0"/>
              <a:ext cx="12192000" cy="3867150"/>
            </a:xfrm>
            <a:prstGeom prst="rect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45820585-85E6-4D39-BCC7-850AB14D8FF3}"/>
                </a:ext>
              </a:extLst>
            </p:cNvPr>
            <p:cNvSpPr/>
            <p:nvPr/>
          </p:nvSpPr>
          <p:spPr>
            <a:xfrm rot="5400000">
              <a:off x="428625" y="-428625"/>
              <a:ext cx="3429000" cy="4286250"/>
            </a:xfrm>
            <a:prstGeom prst="rtTriangle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D91B50E9-5726-481A-9A0F-CD321C214564}"/>
                </a:ext>
              </a:extLst>
            </p:cNvPr>
            <p:cNvSpPr/>
            <p:nvPr/>
          </p:nvSpPr>
          <p:spPr>
            <a:xfrm flipH="1">
              <a:off x="8115300" y="38099"/>
              <a:ext cx="4076700" cy="3829051"/>
            </a:xfrm>
            <a:prstGeom prst="rtTriangle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3175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6C330A2F-E6CF-4DF8-BFBF-6EC8E0302D1E}"/>
                </a:ext>
              </a:extLst>
            </p:cNvPr>
            <p:cNvSpPr/>
            <p:nvPr/>
          </p:nvSpPr>
          <p:spPr>
            <a:xfrm rot="16200000" flipH="1">
              <a:off x="8010525" y="-371475"/>
              <a:ext cx="3829050" cy="4533900"/>
            </a:xfrm>
            <a:prstGeom prst="rtTriangle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406400" dist="38100" dir="81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5F5707FD-589D-4687-A99D-89259103E8F9}"/>
                </a:ext>
              </a:extLst>
            </p:cNvPr>
            <p:cNvSpPr/>
            <p:nvPr/>
          </p:nvSpPr>
          <p:spPr>
            <a:xfrm>
              <a:off x="0" y="-19050"/>
              <a:ext cx="3638550" cy="3886200"/>
            </a:xfrm>
            <a:prstGeom prst="rtTriangle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2159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881" y="3028950"/>
            <a:ext cx="4876177" cy="3067278"/>
            <a:chOff x="691881" y="3028950"/>
            <a:chExt cx="4876177" cy="306727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755BCC-DC99-4349-9DB2-BE369F2C1A03}"/>
                </a:ext>
              </a:extLst>
            </p:cNvPr>
            <p:cNvSpPr/>
            <p:nvPr/>
          </p:nvSpPr>
          <p:spPr>
            <a:xfrm>
              <a:off x="970365" y="3028950"/>
              <a:ext cx="4597693" cy="30672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47BA2-EBE1-4EB3-A9F2-57DA9B425516}"/>
                </a:ext>
              </a:extLst>
            </p:cNvPr>
            <p:cNvSpPr/>
            <p:nvPr/>
          </p:nvSpPr>
          <p:spPr>
            <a:xfrm>
              <a:off x="691881" y="4562589"/>
              <a:ext cx="2204753" cy="892626"/>
            </a:xfrm>
            <a:prstGeom prst="rect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317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CACFB4-985D-4F2E-9AE8-3FC548FF96A6}"/>
                </a:ext>
              </a:extLst>
            </p:cNvPr>
            <p:cNvSpPr txBox="1"/>
            <p:nvPr/>
          </p:nvSpPr>
          <p:spPr>
            <a:xfrm>
              <a:off x="825191" y="4646025"/>
              <a:ext cx="186498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id-ID" sz="4800" b="1" i="1" dirty="0">
                  <a:solidFill>
                    <a:srgbClr val="404042"/>
                  </a:solidFill>
                  <a:cs typeface="Segoe UI" panose="020B0502040204020203" pitchFamily="34" charset="0"/>
                </a:rPr>
                <a:t>58220</a:t>
              </a:r>
              <a:endParaRPr lang="en-US" sz="4800" b="1" i="1" dirty="0">
                <a:solidFill>
                  <a:srgbClr val="404042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6E24E6-7222-4D2B-8D6A-06551239BF2B}"/>
                </a:ext>
              </a:extLst>
            </p:cNvPr>
            <p:cNvSpPr/>
            <p:nvPr/>
          </p:nvSpPr>
          <p:spPr>
            <a:xfrm>
              <a:off x="2710410" y="3528349"/>
              <a:ext cx="687036" cy="237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406210" y="3566241"/>
              <a:ext cx="3494179" cy="548194"/>
              <a:chOff x="1406210" y="3501847"/>
              <a:chExt cx="3494179" cy="548194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406210" y="3501847"/>
                <a:ext cx="259179" cy="527145"/>
                <a:chOff x="1645203" y="3559080"/>
                <a:chExt cx="259179" cy="527145"/>
              </a:xfrm>
              <a:solidFill>
                <a:srgbClr val="2EC2CE"/>
              </a:solidFill>
            </p:grpSpPr>
            <p:sp>
              <p:nvSpPr>
                <p:cNvPr id="33" name="Freeform 3400">
                  <a:extLst>
                    <a:ext uri="{FF2B5EF4-FFF2-40B4-BE49-F238E27FC236}">
                      <a16:creationId xmlns:a16="http://schemas.microsoft.com/office/drawing/2014/main" id="{E898F7DC-EA73-4802-9872-934FF9F3D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7918" y="3559080"/>
                  <a:ext cx="158144" cy="158144"/>
                </a:xfrm>
                <a:custGeom>
                  <a:avLst/>
                  <a:gdLst>
                    <a:gd name="T0" fmla="*/ 79 w 143"/>
                    <a:gd name="T1" fmla="*/ 143 h 143"/>
                    <a:gd name="T2" fmla="*/ 93 w 143"/>
                    <a:gd name="T3" fmla="*/ 141 h 143"/>
                    <a:gd name="T4" fmla="*/ 106 w 143"/>
                    <a:gd name="T5" fmla="*/ 134 h 143"/>
                    <a:gd name="T6" fmla="*/ 118 w 143"/>
                    <a:gd name="T7" fmla="*/ 127 h 143"/>
                    <a:gd name="T8" fmla="*/ 128 w 143"/>
                    <a:gd name="T9" fmla="*/ 118 h 143"/>
                    <a:gd name="T10" fmla="*/ 136 w 143"/>
                    <a:gd name="T11" fmla="*/ 106 h 143"/>
                    <a:gd name="T12" fmla="*/ 141 w 143"/>
                    <a:gd name="T13" fmla="*/ 93 h 143"/>
                    <a:gd name="T14" fmla="*/ 143 w 143"/>
                    <a:gd name="T15" fmla="*/ 79 h 143"/>
                    <a:gd name="T16" fmla="*/ 143 w 143"/>
                    <a:gd name="T17" fmla="*/ 64 h 143"/>
                    <a:gd name="T18" fmla="*/ 141 w 143"/>
                    <a:gd name="T19" fmla="*/ 50 h 143"/>
                    <a:gd name="T20" fmla="*/ 136 w 143"/>
                    <a:gd name="T21" fmla="*/ 37 h 143"/>
                    <a:gd name="T22" fmla="*/ 128 w 143"/>
                    <a:gd name="T23" fmla="*/ 25 h 143"/>
                    <a:gd name="T24" fmla="*/ 118 w 143"/>
                    <a:gd name="T25" fmla="*/ 16 h 143"/>
                    <a:gd name="T26" fmla="*/ 106 w 143"/>
                    <a:gd name="T27" fmla="*/ 9 h 143"/>
                    <a:gd name="T28" fmla="*/ 93 w 143"/>
                    <a:gd name="T29" fmla="*/ 2 h 143"/>
                    <a:gd name="T30" fmla="*/ 79 w 143"/>
                    <a:gd name="T31" fmla="*/ 0 h 143"/>
                    <a:gd name="T32" fmla="*/ 64 w 143"/>
                    <a:gd name="T33" fmla="*/ 0 h 143"/>
                    <a:gd name="T34" fmla="*/ 51 w 143"/>
                    <a:gd name="T35" fmla="*/ 2 h 143"/>
                    <a:gd name="T36" fmla="*/ 37 w 143"/>
                    <a:gd name="T37" fmla="*/ 9 h 143"/>
                    <a:gd name="T38" fmla="*/ 27 w 143"/>
                    <a:gd name="T39" fmla="*/ 16 h 143"/>
                    <a:gd name="T40" fmla="*/ 16 w 143"/>
                    <a:gd name="T41" fmla="*/ 25 h 143"/>
                    <a:gd name="T42" fmla="*/ 9 w 143"/>
                    <a:gd name="T43" fmla="*/ 37 h 143"/>
                    <a:gd name="T44" fmla="*/ 4 w 143"/>
                    <a:gd name="T45" fmla="*/ 50 h 143"/>
                    <a:gd name="T46" fmla="*/ 0 w 143"/>
                    <a:gd name="T47" fmla="*/ 64 h 143"/>
                    <a:gd name="T48" fmla="*/ 0 w 143"/>
                    <a:gd name="T49" fmla="*/ 79 h 143"/>
                    <a:gd name="T50" fmla="*/ 4 w 143"/>
                    <a:gd name="T51" fmla="*/ 93 h 143"/>
                    <a:gd name="T52" fmla="*/ 9 w 143"/>
                    <a:gd name="T53" fmla="*/ 106 h 143"/>
                    <a:gd name="T54" fmla="*/ 16 w 143"/>
                    <a:gd name="T55" fmla="*/ 118 h 143"/>
                    <a:gd name="T56" fmla="*/ 27 w 143"/>
                    <a:gd name="T57" fmla="*/ 127 h 143"/>
                    <a:gd name="T58" fmla="*/ 37 w 143"/>
                    <a:gd name="T59" fmla="*/ 134 h 143"/>
                    <a:gd name="T60" fmla="*/ 51 w 143"/>
                    <a:gd name="T61" fmla="*/ 141 h 143"/>
                    <a:gd name="T62" fmla="*/ 64 w 143"/>
                    <a:gd name="T63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3" h="143">
                      <a:moveTo>
                        <a:pt x="72" y="143"/>
                      </a:moveTo>
                      <a:lnTo>
                        <a:pt x="79" y="143"/>
                      </a:lnTo>
                      <a:lnTo>
                        <a:pt x="87" y="142"/>
                      </a:lnTo>
                      <a:lnTo>
                        <a:pt x="93" y="141"/>
                      </a:lnTo>
                      <a:lnTo>
                        <a:pt x="100" y="138"/>
                      </a:lnTo>
                      <a:lnTo>
                        <a:pt x="106" y="134"/>
                      </a:lnTo>
                      <a:lnTo>
                        <a:pt x="113" y="132"/>
                      </a:lnTo>
                      <a:lnTo>
                        <a:pt x="118" y="127"/>
                      </a:lnTo>
                      <a:lnTo>
                        <a:pt x="123" y="123"/>
                      </a:lnTo>
                      <a:lnTo>
                        <a:pt x="128" y="118"/>
                      </a:lnTo>
                      <a:lnTo>
                        <a:pt x="132" y="111"/>
                      </a:lnTo>
                      <a:lnTo>
                        <a:pt x="136" y="106"/>
                      </a:lnTo>
                      <a:lnTo>
                        <a:pt x="138" y="100"/>
                      </a:lnTo>
                      <a:lnTo>
                        <a:pt x="141" y="93"/>
                      </a:lnTo>
                      <a:lnTo>
                        <a:pt x="142" y="86"/>
                      </a:lnTo>
                      <a:lnTo>
                        <a:pt x="143" y="79"/>
                      </a:lnTo>
                      <a:lnTo>
                        <a:pt x="143" y="72"/>
                      </a:lnTo>
                      <a:lnTo>
                        <a:pt x="143" y="64"/>
                      </a:lnTo>
                      <a:lnTo>
                        <a:pt x="142" y="57"/>
                      </a:lnTo>
                      <a:lnTo>
                        <a:pt x="141" y="50"/>
                      </a:lnTo>
                      <a:lnTo>
                        <a:pt x="138" y="43"/>
                      </a:lnTo>
                      <a:lnTo>
                        <a:pt x="136" y="37"/>
                      </a:lnTo>
                      <a:lnTo>
                        <a:pt x="132" y="32"/>
                      </a:lnTo>
                      <a:lnTo>
                        <a:pt x="128" y="25"/>
                      </a:lnTo>
                      <a:lnTo>
                        <a:pt x="123" y="20"/>
                      </a:lnTo>
                      <a:lnTo>
                        <a:pt x="118" y="16"/>
                      </a:lnTo>
                      <a:lnTo>
                        <a:pt x="113" y="11"/>
                      </a:lnTo>
                      <a:lnTo>
                        <a:pt x="106" y="9"/>
                      </a:lnTo>
                      <a:lnTo>
                        <a:pt x="100" y="5"/>
                      </a:lnTo>
                      <a:lnTo>
                        <a:pt x="93" y="2"/>
                      </a:lnTo>
                      <a:lnTo>
                        <a:pt x="86" y="1"/>
                      </a:lnTo>
                      <a:lnTo>
                        <a:pt x="79" y="0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7" y="1"/>
                      </a:lnTo>
                      <a:lnTo>
                        <a:pt x="51" y="2"/>
                      </a:lnTo>
                      <a:lnTo>
                        <a:pt x="43" y="5"/>
                      </a:lnTo>
                      <a:lnTo>
                        <a:pt x="37" y="9"/>
                      </a:lnTo>
                      <a:lnTo>
                        <a:pt x="32" y="11"/>
                      </a:lnTo>
                      <a:lnTo>
                        <a:pt x="27" y="16"/>
                      </a:lnTo>
                      <a:lnTo>
                        <a:pt x="21" y="20"/>
                      </a:lnTo>
                      <a:lnTo>
                        <a:pt x="16" y="25"/>
                      </a:lnTo>
                      <a:lnTo>
                        <a:pt x="12" y="32"/>
                      </a:lnTo>
                      <a:lnTo>
                        <a:pt x="9" y="37"/>
                      </a:lnTo>
                      <a:lnTo>
                        <a:pt x="5" y="43"/>
                      </a:lnTo>
                      <a:lnTo>
                        <a:pt x="4" y="50"/>
                      </a:lnTo>
                      <a:lnTo>
                        <a:pt x="1" y="57"/>
                      </a:lnTo>
                      <a:lnTo>
                        <a:pt x="0" y="64"/>
                      </a:lnTo>
                      <a:lnTo>
                        <a:pt x="0" y="72"/>
                      </a:lnTo>
                      <a:lnTo>
                        <a:pt x="0" y="79"/>
                      </a:lnTo>
                      <a:lnTo>
                        <a:pt x="1" y="86"/>
                      </a:lnTo>
                      <a:lnTo>
                        <a:pt x="4" y="93"/>
                      </a:lnTo>
                      <a:lnTo>
                        <a:pt x="5" y="100"/>
                      </a:lnTo>
                      <a:lnTo>
                        <a:pt x="9" y="106"/>
                      </a:lnTo>
                      <a:lnTo>
                        <a:pt x="12" y="111"/>
                      </a:lnTo>
                      <a:lnTo>
                        <a:pt x="16" y="118"/>
                      </a:lnTo>
                      <a:lnTo>
                        <a:pt x="21" y="123"/>
                      </a:lnTo>
                      <a:lnTo>
                        <a:pt x="27" y="127"/>
                      </a:lnTo>
                      <a:lnTo>
                        <a:pt x="32" y="132"/>
                      </a:lnTo>
                      <a:lnTo>
                        <a:pt x="37" y="134"/>
                      </a:lnTo>
                      <a:lnTo>
                        <a:pt x="43" y="138"/>
                      </a:lnTo>
                      <a:lnTo>
                        <a:pt x="51" y="141"/>
                      </a:lnTo>
                      <a:lnTo>
                        <a:pt x="57" y="142"/>
                      </a:lnTo>
                      <a:lnTo>
                        <a:pt x="64" y="143"/>
                      </a:lnTo>
                      <a:lnTo>
                        <a:pt x="72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3401">
                  <a:extLst>
                    <a:ext uri="{FF2B5EF4-FFF2-40B4-BE49-F238E27FC236}">
                      <a16:creationId xmlns:a16="http://schemas.microsoft.com/office/drawing/2014/main" id="{B07E3CCF-53AD-4863-8CDF-19B879908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203" y="3743581"/>
                  <a:ext cx="259179" cy="342644"/>
                </a:xfrm>
                <a:custGeom>
                  <a:avLst/>
                  <a:gdLst>
                    <a:gd name="T0" fmla="*/ 0 w 236"/>
                    <a:gd name="T1" fmla="*/ 11 h 312"/>
                    <a:gd name="T2" fmla="*/ 0 w 236"/>
                    <a:gd name="T3" fmla="*/ 40 h 312"/>
                    <a:gd name="T4" fmla="*/ 1 w 236"/>
                    <a:gd name="T5" fmla="*/ 67 h 312"/>
                    <a:gd name="T6" fmla="*/ 4 w 236"/>
                    <a:gd name="T7" fmla="*/ 81 h 312"/>
                    <a:gd name="T8" fmla="*/ 5 w 236"/>
                    <a:gd name="T9" fmla="*/ 94 h 312"/>
                    <a:gd name="T10" fmla="*/ 8 w 236"/>
                    <a:gd name="T11" fmla="*/ 106 h 312"/>
                    <a:gd name="T12" fmla="*/ 12 w 236"/>
                    <a:gd name="T13" fmla="*/ 119 h 312"/>
                    <a:gd name="T14" fmla="*/ 16 w 236"/>
                    <a:gd name="T15" fmla="*/ 131 h 312"/>
                    <a:gd name="T16" fmla="*/ 21 w 236"/>
                    <a:gd name="T17" fmla="*/ 142 h 312"/>
                    <a:gd name="T18" fmla="*/ 27 w 236"/>
                    <a:gd name="T19" fmla="*/ 153 h 312"/>
                    <a:gd name="T20" fmla="*/ 34 w 236"/>
                    <a:gd name="T21" fmla="*/ 163 h 312"/>
                    <a:gd name="T22" fmla="*/ 41 w 236"/>
                    <a:gd name="T23" fmla="*/ 171 h 312"/>
                    <a:gd name="T24" fmla="*/ 50 w 236"/>
                    <a:gd name="T25" fmla="*/ 178 h 312"/>
                    <a:gd name="T26" fmla="*/ 60 w 236"/>
                    <a:gd name="T27" fmla="*/ 185 h 312"/>
                    <a:gd name="T28" fmla="*/ 72 w 236"/>
                    <a:gd name="T29" fmla="*/ 189 h 312"/>
                    <a:gd name="T30" fmla="*/ 72 w 236"/>
                    <a:gd name="T31" fmla="*/ 312 h 312"/>
                    <a:gd name="T32" fmla="*/ 168 w 236"/>
                    <a:gd name="T33" fmla="*/ 312 h 312"/>
                    <a:gd name="T34" fmla="*/ 168 w 236"/>
                    <a:gd name="T35" fmla="*/ 189 h 312"/>
                    <a:gd name="T36" fmla="*/ 180 w 236"/>
                    <a:gd name="T37" fmla="*/ 185 h 312"/>
                    <a:gd name="T38" fmla="*/ 190 w 236"/>
                    <a:gd name="T39" fmla="*/ 178 h 312"/>
                    <a:gd name="T40" fmla="*/ 199 w 236"/>
                    <a:gd name="T41" fmla="*/ 171 h 312"/>
                    <a:gd name="T42" fmla="*/ 207 w 236"/>
                    <a:gd name="T43" fmla="*/ 162 h 312"/>
                    <a:gd name="T44" fmla="*/ 213 w 236"/>
                    <a:gd name="T45" fmla="*/ 153 h 312"/>
                    <a:gd name="T46" fmla="*/ 220 w 236"/>
                    <a:gd name="T47" fmla="*/ 142 h 312"/>
                    <a:gd name="T48" fmla="*/ 224 w 236"/>
                    <a:gd name="T49" fmla="*/ 131 h 312"/>
                    <a:gd name="T50" fmla="*/ 227 w 236"/>
                    <a:gd name="T51" fmla="*/ 118 h 312"/>
                    <a:gd name="T52" fmla="*/ 233 w 236"/>
                    <a:gd name="T53" fmla="*/ 92 h 312"/>
                    <a:gd name="T54" fmla="*/ 235 w 236"/>
                    <a:gd name="T55" fmla="*/ 65 h 312"/>
                    <a:gd name="T56" fmla="*/ 235 w 236"/>
                    <a:gd name="T57" fmla="*/ 38 h 312"/>
                    <a:gd name="T58" fmla="*/ 236 w 236"/>
                    <a:gd name="T59" fmla="*/ 11 h 312"/>
                    <a:gd name="T60" fmla="*/ 236 w 236"/>
                    <a:gd name="T61" fmla="*/ 0 h 312"/>
                    <a:gd name="T62" fmla="*/ 0 w 236"/>
                    <a:gd name="T63" fmla="*/ 0 h 312"/>
                    <a:gd name="T64" fmla="*/ 0 w 236"/>
                    <a:gd name="T65" fmla="*/ 11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312">
                      <a:moveTo>
                        <a:pt x="0" y="11"/>
                      </a:moveTo>
                      <a:lnTo>
                        <a:pt x="0" y="40"/>
                      </a:lnTo>
                      <a:lnTo>
                        <a:pt x="1" y="67"/>
                      </a:lnTo>
                      <a:lnTo>
                        <a:pt x="4" y="81"/>
                      </a:lnTo>
                      <a:lnTo>
                        <a:pt x="5" y="94"/>
                      </a:lnTo>
                      <a:lnTo>
                        <a:pt x="8" y="106"/>
                      </a:lnTo>
                      <a:lnTo>
                        <a:pt x="12" y="119"/>
                      </a:lnTo>
                      <a:lnTo>
                        <a:pt x="16" y="131"/>
                      </a:lnTo>
                      <a:lnTo>
                        <a:pt x="21" y="142"/>
                      </a:lnTo>
                      <a:lnTo>
                        <a:pt x="27" y="153"/>
                      </a:lnTo>
                      <a:lnTo>
                        <a:pt x="34" y="163"/>
                      </a:lnTo>
                      <a:lnTo>
                        <a:pt x="41" y="171"/>
                      </a:lnTo>
                      <a:lnTo>
                        <a:pt x="50" y="178"/>
                      </a:lnTo>
                      <a:lnTo>
                        <a:pt x="60" y="185"/>
                      </a:lnTo>
                      <a:lnTo>
                        <a:pt x="72" y="189"/>
                      </a:lnTo>
                      <a:lnTo>
                        <a:pt x="72" y="312"/>
                      </a:lnTo>
                      <a:lnTo>
                        <a:pt x="168" y="312"/>
                      </a:lnTo>
                      <a:lnTo>
                        <a:pt x="168" y="189"/>
                      </a:lnTo>
                      <a:lnTo>
                        <a:pt x="180" y="185"/>
                      </a:lnTo>
                      <a:lnTo>
                        <a:pt x="190" y="178"/>
                      </a:lnTo>
                      <a:lnTo>
                        <a:pt x="199" y="171"/>
                      </a:lnTo>
                      <a:lnTo>
                        <a:pt x="207" y="162"/>
                      </a:lnTo>
                      <a:lnTo>
                        <a:pt x="213" y="153"/>
                      </a:lnTo>
                      <a:lnTo>
                        <a:pt x="220" y="142"/>
                      </a:lnTo>
                      <a:lnTo>
                        <a:pt x="224" y="131"/>
                      </a:lnTo>
                      <a:lnTo>
                        <a:pt x="227" y="118"/>
                      </a:lnTo>
                      <a:lnTo>
                        <a:pt x="233" y="92"/>
                      </a:lnTo>
                      <a:lnTo>
                        <a:pt x="235" y="65"/>
                      </a:lnTo>
                      <a:lnTo>
                        <a:pt x="235" y="38"/>
                      </a:lnTo>
                      <a:lnTo>
                        <a:pt x="236" y="11"/>
                      </a:lnTo>
                      <a:lnTo>
                        <a:pt x="236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1816625" y="3504854"/>
                <a:ext cx="259179" cy="527145"/>
                <a:chOff x="1645203" y="3559080"/>
                <a:chExt cx="259179" cy="527145"/>
              </a:xfrm>
              <a:solidFill>
                <a:srgbClr val="2EC2CE"/>
              </a:solidFill>
            </p:grpSpPr>
            <p:sp>
              <p:nvSpPr>
                <p:cNvPr id="40" name="Freeform 3400">
                  <a:extLst>
                    <a:ext uri="{FF2B5EF4-FFF2-40B4-BE49-F238E27FC236}">
                      <a16:creationId xmlns:a16="http://schemas.microsoft.com/office/drawing/2014/main" id="{E898F7DC-EA73-4802-9872-934FF9F3D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7918" y="3559080"/>
                  <a:ext cx="158144" cy="158144"/>
                </a:xfrm>
                <a:custGeom>
                  <a:avLst/>
                  <a:gdLst>
                    <a:gd name="T0" fmla="*/ 79 w 143"/>
                    <a:gd name="T1" fmla="*/ 143 h 143"/>
                    <a:gd name="T2" fmla="*/ 93 w 143"/>
                    <a:gd name="T3" fmla="*/ 141 h 143"/>
                    <a:gd name="T4" fmla="*/ 106 w 143"/>
                    <a:gd name="T5" fmla="*/ 134 h 143"/>
                    <a:gd name="T6" fmla="*/ 118 w 143"/>
                    <a:gd name="T7" fmla="*/ 127 h 143"/>
                    <a:gd name="T8" fmla="*/ 128 w 143"/>
                    <a:gd name="T9" fmla="*/ 118 h 143"/>
                    <a:gd name="T10" fmla="*/ 136 w 143"/>
                    <a:gd name="T11" fmla="*/ 106 h 143"/>
                    <a:gd name="T12" fmla="*/ 141 w 143"/>
                    <a:gd name="T13" fmla="*/ 93 h 143"/>
                    <a:gd name="T14" fmla="*/ 143 w 143"/>
                    <a:gd name="T15" fmla="*/ 79 h 143"/>
                    <a:gd name="T16" fmla="*/ 143 w 143"/>
                    <a:gd name="T17" fmla="*/ 64 h 143"/>
                    <a:gd name="T18" fmla="*/ 141 w 143"/>
                    <a:gd name="T19" fmla="*/ 50 h 143"/>
                    <a:gd name="T20" fmla="*/ 136 w 143"/>
                    <a:gd name="T21" fmla="*/ 37 h 143"/>
                    <a:gd name="T22" fmla="*/ 128 w 143"/>
                    <a:gd name="T23" fmla="*/ 25 h 143"/>
                    <a:gd name="T24" fmla="*/ 118 w 143"/>
                    <a:gd name="T25" fmla="*/ 16 h 143"/>
                    <a:gd name="T26" fmla="*/ 106 w 143"/>
                    <a:gd name="T27" fmla="*/ 9 h 143"/>
                    <a:gd name="T28" fmla="*/ 93 w 143"/>
                    <a:gd name="T29" fmla="*/ 2 h 143"/>
                    <a:gd name="T30" fmla="*/ 79 w 143"/>
                    <a:gd name="T31" fmla="*/ 0 h 143"/>
                    <a:gd name="T32" fmla="*/ 64 w 143"/>
                    <a:gd name="T33" fmla="*/ 0 h 143"/>
                    <a:gd name="T34" fmla="*/ 51 w 143"/>
                    <a:gd name="T35" fmla="*/ 2 h 143"/>
                    <a:gd name="T36" fmla="*/ 37 w 143"/>
                    <a:gd name="T37" fmla="*/ 9 h 143"/>
                    <a:gd name="T38" fmla="*/ 27 w 143"/>
                    <a:gd name="T39" fmla="*/ 16 h 143"/>
                    <a:gd name="T40" fmla="*/ 16 w 143"/>
                    <a:gd name="T41" fmla="*/ 25 h 143"/>
                    <a:gd name="T42" fmla="*/ 9 w 143"/>
                    <a:gd name="T43" fmla="*/ 37 h 143"/>
                    <a:gd name="T44" fmla="*/ 4 w 143"/>
                    <a:gd name="T45" fmla="*/ 50 h 143"/>
                    <a:gd name="T46" fmla="*/ 0 w 143"/>
                    <a:gd name="T47" fmla="*/ 64 h 143"/>
                    <a:gd name="T48" fmla="*/ 0 w 143"/>
                    <a:gd name="T49" fmla="*/ 79 h 143"/>
                    <a:gd name="T50" fmla="*/ 4 w 143"/>
                    <a:gd name="T51" fmla="*/ 93 h 143"/>
                    <a:gd name="T52" fmla="*/ 9 w 143"/>
                    <a:gd name="T53" fmla="*/ 106 h 143"/>
                    <a:gd name="T54" fmla="*/ 16 w 143"/>
                    <a:gd name="T55" fmla="*/ 118 h 143"/>
                    <a:gd name="T56" fmla="*/ 27 w 143"/>
                    <a:gd name="T57" fmla="*/ 127 h 143"/>
                    <a:gd name="T58" fmla="*/ 37 w 143"/>
                    <a:gd name="T59" fmla="*/ 134 h 143"/>
                    <a:gd name="T60" fmla="*/ 51 w 143"/>
                    <a:gd name="T61" fmla="*/ 141 h 143"/>
                    <a:gd name="T62" fmla="*/ 64 w 143"/>
                    <a:gd name="T63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3" h="143">
                      <a:moveTo>
                        <a:pt x="72" y="143"/>
                      </a:moveTo>
                      <a:lnTo>
                        <a:pt x="79" y="143"/>
                      </a:lnTo>
                      <a:lnTo>
                        <a:pt x="87" y="142"/>
                      </a:lnTo>
                      <a:lnTo>
                        <a:pt x="93" y="141"/>
                      </a:lnTo>
                      <a:lnTo>
                        <a:pt x="100" y="138"/>
                      </a:lnTo>
                      <a:lnTo>
                        <a:pt x="106" y="134"/>
                      </a:lnTo>
                      <a:lnTo>
                        <a:pt x="113" y="132"/>
                      </a:lnTo>
                      <a:lnTo>
                        <a:pt x="118" y="127"/>
                      </a:lnTo>
                      <a:lnTo>
                        <a:pt x="123" y="123"/>
                      </a:lnTo>
                      <a:lnTo>
                        <a:pt x="128" y="118"/>
                      </a:lnTo>
                      <a:lnTo>
                        <a:pt x="132" y="111"/>
                      </a:lnTo>
                      <a:lnTo>
                        <a:pt x="136" y="106"/>
                      </a:lnTo>
                      <a:lnTo>
                        <a:pt x="138" y="100"/>
                      </a:lnTo>
                      <a:lnTo>
                        <a:pt x="141" y="93"/>
                      </a:lnTo>
                      <a:lnTo>
                        <a:pt x="142" y="86"/>
                      </a:lnTo>
                      <a:lnTo>
                        <a:pt x="143" y="79"/>
                      </a:lnTo>
                      <a:lnTo>
                        <a:pt x="143" y="72"/>
                      </a:lnTo>
                      <a:lnTo>
                        <a:pt x="143" y="64"/>
                      </a:lnTo>
                      <a:lnTo>
                        <a:pt x="142" y="57"/>
                      </a:lnTo>
                      <a:lnTo>
                        <a:pt x="141" y="50"/>
                      </a:lnTo>
                      <a:lnTo>
                        <a:pt x="138" y="43"/>
                      </a:lnTo>
                      <a:lnTo>
                        <a:pt x="136" y="37"/>
                      </a:lnTo>
                      <a:lnTo>
                        <a:pt x="132" y="32"/>
                      </a:lnTo>
                      <a:lnTo>
                        <a:pt x="128" y="25"/>
                      </a:lnTo>
                      <a:lnTo>
                        <a:pt x="123" y="20"/>
                      </a:lnTo>
                      <a:lnTo>
                        <a:pt x="118" y="16"/>
                      </a:lnTo>
                      <a:lnTo>
                        <a:pt x="113" y="11"/>
                      </a:lnTo>
                      <a:lnTo>
                        <a:pt x="106" y="9"/>
                      </a:lnTo>
                      <a:lnTo>
                        <a:pt x="100" y="5"/>
                      </a:lnTo>
                      <a:lnTo>
                        <a:pt x="93" y="2"/>
                      </a:lnTo>
                      <a:lnTo>
                        <a:pt x="86" y="1"/>
                      </a:lnTo>
                      <a:lnTo>
                        <a:pt x="79" y="0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7" y="1"/>
                      </a:lnTo>
                      <a:lnTo>
                        <a:pt x="51" y="2"/>
                      </a:lnTo>
                      <a:lnTo>
                        <a:pt x="43" y="5"/>
                      </a:lnTo>
                      <a:lnTo>
                        <a:pt x="37" y="9"/>
                      </a:lnTo>
                      <a:lnTo>
                        <a:pt x="32" y="11"/>
                      </a:lnTo>
                      <a:lnTo>
                        <a:pt x="27" y="16"/>
                      </a:lnTo>
                      <a:lnTo>
                        <a:pt x="21" y="20"/>
                      </a:lnTo>
                      <a:lnTo>
                        <a:pt x="16" y="25"/>
                      </a:lnTo>
                      <a:lnTo>
                        <a:pt x="12" y="32"/>
                      </a:lnTo>
                      <a:lnTo>
                        <a:pt x="9" y="37"/>
                      </a:lnTo>
                      <a:lnTo>
                        <a:pt x="5" y="43"/>
                      </a:lnTo>
                      <a:lnTo>
                        <a:pt x="4" y="50"/>
                      </a:lnTo>
                      <a:lnTo>
                        <a:pt x="1" y="57"/>
                      </a:lnTo>
                      <a:lnTo>
                        <a:pt x="0" y="64"/>
                      </a:lnTo>
                      <a:lnTo>
                        <a:pt x="0" y="72"/>
                      </a:lnTo>
                      <a:lnTo>
                        <a:pt x="0" y="79"/>
                      </a:lnTo>
                      <a:lnTo>
                        <a:pt x="1" y="86"/>
                      </a:lnTo>
                      <a:lnTo>
                        <a:pt x="4" y="93"/>
                      </a:lnTo>
                      <a:lnTo>
                        <a:pt x="5" y="100"/>
                      </a:lnTo>
                      <a:lnTo>
                        <a:pt x="9" y="106"/>
                      </a:lnTo>
                      <a:lnTo>
                        <a:pt x="12" y="111"/>
                      </a:lnTo>
                      <a:lnTo>
                        <a:pt x="16" y="118"/>
                      </a:lnTo>
                      <a:lnTo>
                        <a:pt x="21" y="123"/>
                      </a:lnTo>
                      <a:lnTo>
                        <a:pt x="27" y="127"/>
                      </a:lnTo>
                      <a:lnTo>
                        <a:pt x="32" y="132"/>
                      </a:lnTo>
                      <a:lnTo>
                        <a:pt x="37" y="134"/>
                      </a:lnTo>
                      <a:lnTo>
                        <a:pt x="43" y="138"/>
                      </a:lnTo>
                      <a:lnTo>
                        <a:pt x="51" y="141"/>
                      </a:lnTo>
                      <a:lnTo>
                        <a:pt x="57" y="142"/>
                      </a:lnTo>
                      <a:lnTo>
                        <a:pt x="64" y="143"/>
                      </a:lnTo>
                      <a:lnTo>
                        <a:pt x="72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401">
                  <a:extLst>
                    <a:ext uri="{FF2B5EF4-FFF2-40B4-BE49-F238E27FC236}">
                      <a16:creationId xmlns:a16="http://schemas.microsoft.com/office/drawing/2014/main" id="{B07E3CCF-53AD-4863-8CDF-19B879908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203" y="3743581"/>
                  <a:ext cx="259179" cy="342644"/>
                </a:xfrm>
                <a:custGeom>
                  <a:avLst/>
                  <a:gdLst>
                    <a:gd name="T0" fmla="*/ 0 w 236"/>
                    <a:gd name="T1" fmla="*/ 11 h 312"/>
                    <a:gd name="T2" fmla="*/ 0 w 236"/>
                    <a:gd name="T3" fmla="*/ 40 h 312"/>
                    <a:gd name="T4" fmla="*/ 1 w 236"/>
                    <a:gd name="T5" fmla="*/ 67 h 312"/>
                    <a:gd name="T6" fmla="*/ 4 w 236"/>
                    <a:gd name="T7" fmla="*/ 81 h 312"/>
                    <a:gd name="T8" fmla="*/ 5 w 236"/>
                    <a:gd name="T9" fmla="*/ 94 h 312"/>
                    <a:gd name="T10" fmla="*/ 8 w 236"/>
                    <a:gd name="T11" fmla="*/ 106 h 312"/>
                    <a:gd name="T12" fmla="*/ 12 w 236"/>
                    <a:gd name="T13" fmla="*/ 119 h 312"/>
                    <a:gd name="T14" fmla="*/ 16 w 236"/>
                    <a:gd name="T15" fmla="*/ 131 h 312"/>
                    <a:gd name="T16" fmla="*/ 21 w 236"/>
                    <a:gd name="T17" fmla="*/ 142 h 312"/>
                    <a:gd name="T18" fmla="*/ 27 w 236"/>
                    <a:gd name="T19" fmla="*/ 153 h 312"/>
                    <a:gd name="T20" fmla="*/ 34 w 236"/>
                    <a:gd name="T21" fmla="*/ 163 h 312"/>
                    <a:gd name="T22" fmla="*/ 41 w 236"/>
                    <a:gd name="T23" fmla="*/ 171 h 312"/>
                    <a:gd name="T24" fmla="*/ 50 w 236"/>
                    <a:gd name="T25" fmla="*/ 178 h 312"/>
                    <a:gd name="T26" fmla="*/ 60 w 236"/>
                    <a:gd name="T27" fmla="*/ 185 h 312"/>
                    <a:gd name="T28" fmla="*/ 72 w 236"/>
                    <a:gd name="T29" fmla="*/ 189 h 312"/>
                    <a:gd name="T30" fmla="*/ 72 w 236"/>
                    <a:gd name="T31" fmla="*/ 312 h 312"/>
                    <a:gd name="T32" fmla="*/ 168 w 236"/>
                    <a:gd name="T33" fmla="*/ 312 h 312"/>
                    <a:gd name="T34" fmla="*/ 168 w 236"/>
                    <a:gd name="T35" fmla="*/ 189 h 312"/>
                    <a:gd name="T36" fmla="*/ 180 w 236"/>
                    <a:gd name="T37" fmla="*/ 185 h 312"/>
                    <a:gd name="T38" fmla="*/ 190 w 236"/>
                    <a:gd name="T39" fmla="*/ 178 h 312"/>
                    <a:gd name="T40" fmla="*/ 199 w 236"/>
                    <a:gd name="T41" fmla="*/ 171 h 312"/>
                    <a:gd name="T42" fmla="*/ 207 w 236"/>
                    <a:gd name="T43" fmla="*/ 162 h 312"/>
                    <a:gd name="T44" fmla="*/ 213 w 236"/>
                    <a:gd name="T45" fmla="*/ 153 h 312"/>
                    <a:gd name="T46" fmla="*/ 220 w 236"/>
                    <a:gd name="T47" fmla="*/ 142 h 312"/>
                    <a:gd name="T48" fmla="*/ 224 w 236"/>
                    <a:gd name="T49" fmla="*/ 131 h 312"/>
                    <a:gd name="T50" fmla="*/ 227 w 236"/>
                    <a:gd name="T51" fmla="*/ 118 h 312"/>
                    <a:gd name="T52" fmla="*/ 233 w 236"/>
                    <a:gd name="T53" fmla="*/ 92 h 312"/>
                    <a:gd name="T54" fmla="*/ 235 w 236"/>
                    <a:gd name="T55" fmla="*/ 65 h 312"/>
                    <a:gd name="T56" fmla="*/ 235 w 236"/>
                    <a:gd name="T57" fmla="*/ 38 h 312"/>
                    <a:gd name="T58" fmla="*/ 236 w 236"/>
                    <a:gd name="T59" fmla="*/ 11 h 312"/>
                    <a:gd name="T60" fmla="*/ 236 w 236"/>
                    <a:gd name="T61" fmla="*/ 0 h 312"/>
                    <a:gd name="T62" fmla="*/ 0 w 236"/>
                    <a:gd name="T63" fmla="*/ 0 h 312"/>
                    <a:gd name="T64" fmla="*/ 0 w 236"/>
                    <a:gd name="T65" fmla="*/ 11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312">
                      <a:moveTo>
                        <a:pt x="0" y="11"/>
                      </a:moveTo>
                      <a:lnTo>
                        <a:pt x="0" y="40"/>
                      </a:lnTo>
                      <a:lnTo>
                        <a:pt x="1" y="67"/>
                      </a:lnTo>
                      <a:lnTo>
                        <a:pt x="4" y="81"/>
                      </a:lnTo>
                      <a:lnTo>
                        <a:pt x="5" y="94"/>
                      </a:lnTo>
                      <a:lnTo>
                        <a:pt x="8" y="106"/>
                      </a:lnTo>
                      <a:lnTo>
                        <a:pt x="12" y="119"/>
                      </a:lnTo>
                      <a:lnTo>
                        <a:pt x="16" y="131"/>
                      </a:lnTo>
                      <a:lnTo>
                        <a:pt x="21" y="142"/>
                      </a:lnTo>
                      <a:lnTo>
                        <a:pt x="27" y="153"/>
                      </a:lnTo>
                      <a:lnTo>
                        <a:pt x="34" y="163"/>
                      </a:lnTo>
                      <a:lnTo>
                        <a:pt x="41" y="171"/>
                      </a:lnTo>
                      <a:lnTo>
                        <a:pt x="50" y="178"/>
                      </a:lnTo>
                      <a:lnTo>
                        <a:pt x="60" y="185"/>
                      </a:lnTo>
                      <a:lnTo>
                        <a:pt x="72" y="189"/>
                      </a:lnTo>
                      <a:lnTo>
                        <a:pt x="72" y="312"/>
                      </a:lnTo>
                      <a:lnTo>
                        <a:pt x="168" y="312"/>
                      </a:lnTo>
                      <a:lnTo>
                        <a:pt x="168" y="189"/>
                      </a:lnTo>
                      <a:lnTo>
                        <a:pt x="180" y="185"/>
                      </a:lnTo>
                      <a:lnTo>
                        <a:pt x="190" y="178"/>
                      </a:lnTo>
                      <a:lnTo>
                        <a:pt x="199" y="171"/>
                      </a:lnTo>
                      <a:lnTo>
                        <a:pt x="207" y="162"/>
                      </a:lnTo>
                      <a:lnTo>
                        <a:pt x="213" y="153"/>
                      </a:lnTo>
                      <a:lnTo>
                        <a:pt x="220" y="142"/>
                      </a:lnTo>
                      <a:lnTo>
                        <a:pt x="224" y="131"/>
                      </a:lnTo>
                      <a:lnTo>
                        <a:pt x="227" y="118"/>
                      </a:lnTo>
                      <a:lnTo>
                        <a:pt x="233" y="92"/>
                      </a:lnTo>
                      <a:lnTo>
                        <a:pt x="235" y="65"/>
                      </a:lnTo>
                      <a:lnTo>
                        <a:pt x="235" y="38"/>
                      </a:lnTo>
                      <a:lnTo>
                        <a:pt x="236" y="11"/>
                      </a:lnTo>
                      <a:lnTo>
                        <a:pt x="236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2227040" y="3507861"/>
                <a:ext cx="259179" cy="527145"/>
                <a:chOff x="1645203" y="3559080"/>
                <a:chExt cx="259179" cy="527145"/>
              </a:xfrm>
              <a:solidFill>
                <a:srgbClr val="2EC2CE"/>
              </a:solidFill>
            </p:grpSpPr>
            <p:sp>
              <p:nvSpPr>
                <p:cNvPr id="43" name="Freeform 3400">
                  <a:extLst>
                    <a:ext uri="{FF2B5EF4-FFF2-40B4-BE49-F238E27FC236}">
                      <a16:creationId xmlns:a16="http://schemas.microsoft.com/office/drawing/2014/main" id="{E898F7DC-EA73-4802-9872-934FF9F3D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7918" y="3559080"/>
                  <a:ext cx="158144" cy="158144"/>
                </a:xfrm>
                <a:custGeom>
                  <a:avLst/>
                  <a:gdLst>
                    <a:gd name="T0" fmla="*/ 79 w 143"/>
                    <a:gd name="T1" fmla="*/ 143 h 143"/>
                    <a:gd name="T2" fmla="*/ 93 w 143"/>
                    <a:gd name="T3" fmla="*/ 141 h 143"/>
                    <a:gd name="T4" fmla="*/ 106 w 143"/>
                    <a:gd name="T5" fmla="*/ 134 h 143"/>
                    <a:gd name="T6" fmla="*/ 118 w 143"/>
                    <a:gd name="T7" fmla="*/ 127 h 143"/>
                    <a:gd name="T8" fmla="*/ 128 w 143"/>
                    <a:gd name="T9" fmla="*/ 118 h 143"/>
                    <a:gd name="T10" fmla="*/ 136 w 143"/>
                    <a:gd name="T11" fmla="*/ 106 h 143"/>
                    <a:gd name="T12" fmla="*/ 141 w 143"/>
                    <a:gd name="T13" fmla="*/ 93 h 143"/>
                    <a:gd name="T14" fmla="*/ 143 w 143"/>
                    <a:gd name="T15" fmla="*/ 79 h 143"/>
                    <a:gd name="T16" fmla="*/ 143 w 143"/>
                    <a:gd name="T17" fmla="*/ 64 h 143"/>
                    <a:gd name="T18" fmla="*/ 141 w 143"/>
                    <a:gd name="T19" fmla="*/ 50 h 143"/>
                    <a:gd name="T20" fmla="*/ 136 w 143"/>
                    <a:gd name="T21" fmla="*/ 37 h 143"/>
                    <a:gd name="T22" fmla="*/ 128 w 143"/>
                    <a:gd name="T23" fmla="*/ 25 h 143"/>
                    <a:gd name="T24" fmla="*/ 118 w 143"/>
                    <a:gd name="T25" fmla="*/ 16 h 143"/>
                    <a:gd name="T26" fmla="*/ 106 w 143"/>
                    <a:gd name="T27" fmla="*/ 9 h 143"/>
                    <a:gd name="T28" fmla="*/ 93 w 143"/>
                    <a:gd name="T29" fmla="*/ 2 h 143"/>
                    <a:gd name="T30" fmla="*/ 79 w 143"/>
                    <a:gd name="T31" fmla="*/ 0 h 143"/>
                    <a:gd name="T32" fmla="*/ 64 w 143"/>
                    <a:gd name="T33" fmla="*/ 0 h 143"/>
                    <a:gd name="T34" fmla="*/ 51 w 143"/>
                    <a:gd name="T35" fmla="*/ 2 h 143"/>
                    <a:gd name="T36" fmla="*/ 37 w 143"/>
                    <a:gd name="T37" fmla="*/ 9 h 143"/>
                    <a:gd name="T38" fmla="*/ 27 w 143"/>
                    <a:gd name="T39" fmla="*/ 16 h 143"/>
                    <a:gd name="T40" fmla="*/ 16 w 143"/>
                    <a:gd name="T41" fmla="*/ 25 h 143"/>
                    <a:gd name="T42" fmla="*/ 9 w 143"/>
                    <a:gd name="T43" fmla="*/ 37 h 143"/>
                    <a:gd name="T44" fmla="*/ 4 w 143"/>
                    <a:gd name="T45" fmla="*/ 50 h 143"/>
                    <a:gd name="T46" fmla="*/ 0 w 143"/>
                    <a:gd name="T47" fmla="*/ 64 h 143"/>
                    <a:gd name="T48" fmla="*/ 0 w 143"/>
                    <a:gd name="T49" fmla="*/ 79 h 143"/>
                    <a:gd name="T50" fmla="*/ 4 w 143"/>
                    <a:gd name="T51" fmla="*/ 93 h 143"/>
                    <a:gd name="T52" fmla="*/ 9 w 143"/>
                    <a:gd name="T53" fmla="*/ 106 h 143"/>
                    <a:gd name="T54" fmla="*/ 16 w 143"/>
                    <a:gd name="T55" fmla="*/ 118 h 143"/>
                    <a:gd name="T56" fmla="*/ 27 w 143"/>
                    <a:gd name="T57" fmla="*/ 127 h 143"/>
                    <a:gd name="T58" fmla="*/ 37 w 143"/>
                    <a:gd name="T59" fmla="*/ 134 h 143"/>
                    <a:gd name="T60" fmla="*/ 51 w 143"/>
                    <a:gd name="T61" fmla="*/ 141 h 143"/>
                    <a:gd name="T62" fmla="*/ 64 w 143"/>
                    <a:gd name="T63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3" h="143">
                      <a:moveTo>
                        <a:pt x="72" y="143"/>
                      </a:moveTo>
                      <a:lnTo>
                        <a:pt x="79" y="143"/>
                      </a:lnTo>
                      <a:lnTo>
                        <a:pt x="87" y="142"/>
                      </a:lnTo>
                      <a:lnTo>
                        <a:pt x="93" y="141"/>
                      </a:lnTo>
                      <a:lnTo>
                        <a:pt x="100" y="138"/>
                      </a:lnTo>
                      <a:lnTo>
                        <a:pt x="106" y="134"/>
                      </a:lnTo>
                      <a:lnTo>
                        <a:pt x="113" y="132"/>
                      </a:lnTo>
                      <a:lnTo>
                        <a:pt x="118" y="127"/>
                      </a:lnTo>
                      <a:lnTo>
                        <a:pt x="123" y="123"/>
                      </a:lnTo>
                      <a:lnTo>
                        <a:pt x="128" y="118"/>
                      </a:lnTo>
                      <a:lnTo>
                        <a:pt x="132" y="111"/>
                      </a:lnTo>
                      <a:lnTo>
                        <a:pt x="136" y="106"/>
                      </a:lnTo>
                      <a:lnTo>
                        <a:pt x="138" y="100"/>
                      </a:lnTo>
                      <a:lnTo>
                        <a:pt x="141" y="93"/>
                      </a:lnTo>
                      <a:lnTo>
                        <a:pt x="142" y="86"/>
                      </a:lnTo>
                      <a:lnTo>
                        <a:pt x="143" y="79"/>
                      </a:lnTo>
                      <a:lnTo>
                        <a:pt x="143" y="72"/>
                      </a:lnTo>
                      <a:lnTo>
                        <a:pt x="143" y="64"/>
                      </a:lnTo>
                      <a:lnTo>
                        <a:pt x="142" y="57"/>
                      </a:lnTo>
                      <a:lnTo>
                        <a:pt x="141" y="50"/>
                      </a:lnTo>
                      <a:lnTo>
                        <a:pt x="138" y="43"/>
                      </a:lnTo>
                      <a:lnTo>
                        <a:pt x="136" y="37"/>
                      </a:lnTo>
                      <a:lnTo>
                        <a:pt x="132" y="32"/>
                      </a:lnTo>
                      <a:lnTo>
                        <a:pt x="128" y="25"/>
                      </a:lnTo>
                      <a:lnTo>
                        <a:pt x="123" y="20"/>
                      </a:lnTo>
                      <a:lnTo>
                        <a:pt x="118" y="16"/>
                      </a:lnTo>
                      <a:lnTo>
                        <a:pt x="113" y="11"/>
                      </a:lnTo>
                      <a:lnTo>
                        <a:pt x="106" y="9"/>
                      </a:lnTo>
                      <a:lnTo>
                        <a:pt x="100" y="5"/>
                      </a:lnTo>
                      <a:lnTo>
                        <a:pt x="93" y="2"/>
                      </a:lnTo>
                      <a:lnTo>
                        <a:pt x="86" y="1"/>
                      </a:lnTo>
                      <a:lnTo>
                        <a:pt x="79" y="0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7" y="1"/>
                      </a:lnTo>
                      <a:lnTo>
                        <a:pt x="51" y="2"/>
                      </a:lnTo>
                      <a:lnTo>
                        <a:pt x="43" y="5"/>
                      </a:lnTo>
                      <a:lnTo>
                        <a:pt x="37" y="9"/>
                      </a:lnTo>
                      <a:lnTo>
                        <a:pt x="32" y="11"/>
                      </a:lnTo>
                      <a:lnTo>
                        <a:pt x="27" y="16"/>
                      </a:lnTo>
                      <a:lnTo>
                        <a:pt x="21" y="20"/>
                      </a:lnTo>
                      <a:lnTo>
                        <a:pt x="16" y="25"/>
                      </a:lnTo>
                      <a:lnTo>
                        <a:pt x="12" y="32"/>
                      </a:lnTo>
                      <a:lnTo>
                        <a:pt x="9" y="37"/>
                      </a:lnTo>
                      <a:lnTo>
                        <a:pt x="5" y="43"/>
                      </a:lnTo>
                      <a:lnTo>
                        <a:pt x="4" y="50"/>
                      </a:lnTo>
                      <a:lnTo>
                        <a:pt x="1" y="57"/>
                      </a:lnTo>
                      <a:lnTo>
                        <a:pt x="0" y="64"/>
                      </a:lnTo>
                      <a:lnTo>
                        <a:pt x="0" y="72"/>
                      </a:lnTo>
                      <a:lnTo>
                        <a:pt x="0" y="79"/>
                      </a:lnTo>
                      <a:lnTo>
                        <a:pt x="1" y="86"/>
                      </a:lnTo>
                      <a:lnTo>
                        <a:pt x="4" y="93"/>
                      </a:lnTo>
                      <a:lnTo>
                        <a:pt x="5" y="100"/>
                      </a:lnTo>
                      <a:lnTo>
                        <a:pt x="9" y="106"/>
                      </a:lnTo>
                      <a:lnTo>
                        <a:pt x="12" y="111"/>
                      </a:lnTo>
                      <a:lnTo>
                        <a:pt x="16" y="118"/>
                      </a:lnTo>
                      <a:lnTo>
                        <a:pt x="21" y="123"/>
                      </a:lnTo>
                      <a:lnTo>
                        <a:pt x="27" y="127"/>
                      </a:lnTo>
                      <a:lnTo>
                        <a:pt x="32" y="132"/>
                      </a:lnTo>
                      <a:lnTo>
                        <a:pt x="37" y="134"/>
                      </a:lnTo>
                      <a:lnTo>
                        <a:pt x="43" y="138"/>
                      </a:lnTo>
                      <a:lnTo>
                        <a:pt x="51" y="141"/>
                      </a:lnTo>
                      <a:lnTo>
                        <a:pt x="57" y="142"/>
                      </a:lnTo>
                      <a:lnTo>
                        <a:pt x="64" y="143"/>
                      </a:lnTo>
                      <a:lnTo>
                        <a:pt x="72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401">
                  <a:extLst>
                    <a:ext uri="{FF2B5EF4-FFF2-40B4-BE49-F238E27FC236}">
                      <a16:creationId xmlns:a16="http://schemas.microsoft.com/office/drawing/2014/main" id="{B07E3CCF-53AD-4863-8CDF-19B879908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203" y="3743581"/>
                  <a:ext cx="259179" cy="342644"/>
                </a:xfrm>
                <a:custGeom>
                  <a:avLst/>
                  <a:gdLst>
                    <a:gd name="T0" fmla="*/ 0 w 236"/>
                    <a:gd name="T1" fmla="*/ 11 h 312"/>
                    <a:gd name="T2" fmla="*/ 0 w 236"/>
                    <a:gd name="T3" fmla="*/ 40 h 312"/>
                    <a:gd name="T4" fmla="*/ 1 w 236"/>
                    <a:gd name="T5" fmla="*/ 67 h 312"/>
                    <a:gd name="T6" fmla="*/ 4 w 236"/>
                    <a:gd name="T7" fmla="*/ 81 h 312"/>
                    <a:gd name="T8" fmla="*/ 5 w 236"/>
                    <a:gd name="T9" fmla="*/ 94 h 312"/>
                    <a:gd name="T10" fmla="*/ 8 w 236"/>
                    <a:gd name="T11" fmla="*/ 106 h 312"/>
                    <a:gd name="T12" fmla="*/ 12 w 236"/>
                    <a:gd name="T13" fmla="*/ 119 h 312"/>
                    <a:gd name="T14" fmla="*/ 16 w 236"/>
                    <a:gd name="T15" fmla="*/ 131 h 312"/>
                    <a:gd name="T16" fmla="*/ 21 w 236"/>
                    <a:gd name="T17" fmla="*/ 142 h 312"/>
                    <a:gd name="T18" fmla="*/ 27 w 236"/>
                    <a:gd name="T19" fmla="*/ 153 h 312"/>
                    <a:gd name="T20" fmla="*/ 34 w 236"/>
                    <a:gd name="T21" fmla="*/ 163 h 312"/>
                    <a:gd name="T22" fmla="*/ 41 w 236"/>
                    <a:gd name="T23" fmla="*/ 171 h 312"/>
                    <a:gd name="T24" fmla="*/ 50 w 236"/>
                    <a:gd name="T25" fmla="*/ 178 h 312"/>
                    <a:gd name="T26" fmla="*/ 60 w 236"/>
                    <a:gd name="T27" fmla="*/ 185 h 312"/>
                    <a:gd name="T28" fmla="*/ 72 w 236"/>
                    <a:gd name="T29" fmla="*/ 189 h 312"/>
                    <a:gd name="T30" fmla="*/ 72 w 236"/>
                    <a:gd name="T31" fmla="*/ 312 h 312"/>
                    <a:gd name="T32" fmla="*/ 168 w 236"/>
                    <a:gd name="T33" fmla="*/ 312 h 312"/>
                    <a:gd name="T34" fmla="*/ 168 w 236"/>
                    <a:gd name="T35" fmla="*/ 189 h 312"/>
                    <a:gd name="T36" fmla="*/ 180 w 236"/>
                    <a:gd name="T37" fmla="*/ 185 h 312"/>
                    <a:gd name="T38" fmla="*/ 190 w 236"/>
                    <a:gd name="T39" fmla="*/ 178 h 312"/>
                    <a:gd name="T40" fmla="*/ 199 w 236"/>
                    <a:gd name="T41" fmla="*/ 171 h 312"/>
                    <a:gd name="T42" fmla="*/ 207 w 236"/>
                    <a:gd name="T43" fmla="*/ 162 h 312"/>
                    <a:gd name="T44" fmla="*/ 213 w 236"/>
                    <a:gd name="T45" fmla="*/ 153 h 312"/>
                    <a:gd name="T46" fmla="*/ 220 w 236"/>
                    <a:gd name="T47" fmla="*/ 142 h 312"/>
                    <a:gd name="T48" fmla="*/ 224 w 236"/>
                    <a:gd name="T49" fmla="*/ 131 h 312"/>
                    <a:gd name="T50" fmla="*/ 227 w 236"/>
                    <a:gd name="T51" fmla="*/ 118 h 312"/>
                    <a:gd name="T52" fmla="*/ 233 w 236"/>
                    <a:gd name="T53" fmla="*/ 92 h 312"/>
                    <a:gd name="T54" fmla="*/ 235 w 236"/>
                    <a:gd name="T55" fmla="*/ 65 h 312"/>
                    <a:gd name="T56" fmla="*/ 235 w 236"/>
                    <a:gd name="T57" fmla="*/ 38 h 312"/>
                    <a:gd name="T58" fmla="*/ 236 w 236"/>
                    <a:gd name="T59" fmla="*/ 11 h 312"/>
                    <a:gd name="T60" fmla="*/ 236 w 236"/>
                    <a:gd name="T61" fmla="*/ 0 h 312"/>
                    <a:gd name="T62" fmla="*/ 0 w 236"/>
                    <a:gd name="T63" fmla="*/ 0 h 312"/>
                    <a:gd name="T64" fmla="*/ 0 w 236"/>
                    <a:gd name="T65" fmla="*/ 11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312">
                      <a:moveTo>
                        <a:pt x="0" y="11"/>
                      </a:moveTo>
                      <a:lnTo>
                        <a:pt x="0" y="40"/>
                      </a:lnTo>
                      <a:lnTo>
                        <a:pt x="1" y="67"/>
                      </a:lnTo>
                      <a:lnTo>
                        <a:pt x="4" y="81"/>
                      </a:lnTo>
                      <a:lnTo>
                        <a:pt x="5" y="94"/>
                      </a:lnTo>
                      <a:lnTo>
                        <a:pt x="8" y="106"/>
                      </a:lnTo>
                      <a:lnTo>
                        <a:pt x="12" y="119"/>
                      </a:lnTo>
                      <a:lnTo>
                        <a:pt x="16" y="131"/>
                      </a:lnTo>
                      <a:lnTo>
                        <a:pt x="21" y="142"/>
                      </a:lnTo>
                      <a:lnTo>
                        <a:pt x="27" y="153"/>
                      </a:lnTo>
                      <a:lnTo>
                        <a:pt x="34" y="163"/>
                      </a:lnTo>
                      <a:lnTo>
                        <a:pt x="41" y="171"/>
                      </a:lnTo>
                      <a:lnTo>
                        <a:pt x="50" y="178"/>
                      </a:lnTo>
                      <a:lnTo>
                        <a:pt x="60" y="185"/>
                      </a:lnTo>
                      <a:lnTo>
                        <a:pt x="72" y="189"/>
                      </a:lnTo>
                      <a:lnTo>
                        <a:pt x="72" y="312"/>
                      </a:lnTo>
                      <a:lnTo>
                        <a:pt x="168" y="312"/>
                      </a:lnTo>
                      <a:lnTo>
                        <a:pt x="168" y="189"/>
                      </a:lnTo>
                      <a:lnTo>
                        <a:pt x="180" y="185"/>
                      </a:lnTo>
                      <a:lnTo>
                        <a:pt x="190" y="178"/>
                      </a:lnTo>
                      <a:lnTo>
                        <a:pt x="199" y="171"/>
                      </a:lnTo>
                      <a:lnTo>
                        <a:pt x="207" y="162"/>
                      </a:lnTo>
                      <a:lnTo>
                        <a:pt x="213" y="153"/>
                      </a:lnTo>
                      <a:lnTo>
                        <a:pt x="220" y="142"/>
                      </a:lnTo>
                      <a:lnTo>
                        <a:pt x="224" y="131"/>
                      </a:lnTo>
                      <a:lnTo>
                        <a:pt x="227" y="118"/>
                      </a:lnTo>
                      <a:lnTo>
                        <a:pt x="233" y="92"/>
                      </a:lnTo>
                      <a:lnTo>
                        <a:pt x="235" y="65"/>
                      </a:lnTo>
                      <a:lnTo>
                        <a:pt x="235" y="38"/>
                      </a:lnTo>
                      <a:lnTo>
                        <a:pt x="236" y="11"/>
                      </a:lnTo>
                      <a:lnTo>
                        <a:pt x="236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37455" y="3510868"/>
                <a:ext cx="259179" cy="527145"/>
                <a:chOff x="1645203" y="3559080"/>
                <a:chExt cx="259179" cy="527145"/>
              </a:xfrm>
              <a:solidFill>
                <a:srgbClr val="2EC2CE"/>
              </a:solidFill>
            </p:grpSpPr>
            <p:sp>
              <p:nvSpPr>
                <p:cNvPr id="46" name="Freeform 3400">
                  <a:extLst>
                    <a:ext uri="{FF2B5EF4-FFF2-40B4-BE49-F238E27FC236}">
                      <a16:creationId xmlns:a16="http://schemas.microsoft.com/office/drawing/2014/main" id="{E898F7DC-EA73-4802-9872-934FF9F3D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7918" y="3559080"/>
                  <a:ext cx="158144" cy="158144"/>
                </a:xfrm>
                <a:custGeom>
                  <a:avLst/>
                  <a:gdLst>
                    <a:gd name="T0" fmla="*/ 79 w 143"/>
                    <a:gd name="T1" fmla="*/ 143 h 143"/>
                    <a:gd name="T2" fmla="*/ 93 w 143"/>
                    <a:gd name="T3" fmla="*/ 141 h 143"/>
                    <a:gd name="T4" fmla="*/ 106 w 143"/>
                    <a:gd name="T5" fmla="*/ 134 h 143"/>
                    <a:gd name="T6" fmla="*/ 118 w 143"/>
                    <a:gd name="T7" fmla="*/ 127 h 143"/>
                    <a:gd name="T8" fmla="*/ 128 w 143"/>
                    <a:gd name="T9" fmla="*/ 118 h 143"/>
                    <a:gd name="T10" fmla="*/ 136 w 143"/>
                    <a:gd name="T11" fmla="*/ 106 h 143"/>
                    <a:gd name="T12" fmla="*/ 141 w 143"/>
                    <a:gd name="T13" fmla="*/ 93 h 143"/>
                    <a:gd name="T14" fmla="*/ 143 w 143"/>
                    <a:gd name="T15" fmla="*/ 79 h 143"/>
                    <a:gd name="T16" fmla="*/ 143 w 143"/>
                    <a:gd name="T17" fmla="*/ 64 h 143"/>
                    <a:gd name="T18" fmla="*/ 141 w 143"/>
                    <a:gd name="T19" fmla="*/ 50 h 143"/>
                    <a:gd name="T20" fmla="*/ 136 w 143"/>
                    <a:gd name="T21" fmla="*/ 37 h 143"/>
                    <a:gd name="T22" fmla="*/ 128 w 143"/>
                    <a:gd name="T23" fmla="*/ 25 h 143"/>
                    <a:gd name="T24" fmla="*/ 118 w 143"/>
                    <a:gd name="T25" fmla="*/ 16 h 143"/>
                    <a:gd name="T26" fmla="*/ 106 w 143"/>
                    <a:gd name="T27" fmla="*/ 9 h 143"/>
                    <a:gd name="T28" fmla="*/ 93 w 143"/>
                    <a:gd name="T29" fmla="*/ 2 h 143"/>
                    <a:gd name="T30" fmla="*/ 79 w 143"/>
                    <a:gd name="T31" fmla="*/ 0 h 143"/>
                    <a:gd name="T32" fmla="*/ 64 w 143"/>
                    <a:gd name="T33" fmla="*/ 0 h 143"/>
                    <a:gd name="T34" fmla="*/ 51 w 143"/>
                    <a:gd name="T35" fmla="*/ 2 h 143"/>
                    <a:gd name="T36" fmla="*/ 37 w 143"/>
                    <a:gd name="T37" fmla="*/ 9 h 143"/>
                    <a:gd name="T38" fmla="*/ 27 w 143"/>
                    <a:gd name="T39" fmla="*/ 16 h 143"/>
                    <a:gd name="T40" fmla="*/ 16 w 143"/>
                    <a:gd name="T41" fmla="*/ 25 h 143"/>
                    <a:gd name="T42" fmla="*/ 9 w 143"/>
                    <a:gd name="T43" fmla="*/ 37 h 143"/>
                    <a:gd name="T44" fmla="*/ 4 w 143"/>
                    <a:gd name="T45" fmla="*/ 50 h 143"/>
                    <a:gd name="T46" fmla="*/ 0 w 143"/>
                    <a:gd name="T47" fmla="*/ 64 h 143"/>
                    <a:gd name="T48" fmla="*/ 0 w 143"/>
                    <a:gd name="T49" fmla="*/ 79 h 143"/>
                    <a:gd name="T50" fmla="*/ 4 w 143"/>
                    <a:gd name="T51" fmla="*/ 93 h 143"/>
                    <a:gd name="T52" fmla="*/ 9 w 143"/>
                    <a:gd name="T53" fmla="*/ 106 h 143"/>
                    <a:gd name="T54" fmla="*/ 16 w 143"/>
                    <a:gd name="T55" fmla="*/ 118 h 143"/>
                    <a:gd name="T56" fmla="*/ 27 w 143"/>
                    <a:gd name="T57" fmla="*/ 127 h 143"/>
                    <a:gd name="T58" fmla="*/ 37 w 143"/>
                    <a:gd name="T59" fmla="*/ 134 h 143"/>
                    <a:gd name="T60" fmla="*/ 51 w 143"/>
                    <a:gd name="T61" fmla="*/ 141 h 143"/>
                    <a:gd name="T62" fmla="*/ 64 w 143"/>
                    <a:gd name="T63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3" h="143">
                      <a:moveTo>
                        <a:pt x="72" y="143"/>
                      </a:moveTo>
                      <a:lnTo>
                        <a:pt x="79" y="143"/>
                      </a:lnTo>
                      <a:lnTo>
                        <a:pt x="87" y="142"/>
                      </a:lnTo>
                      <a:lnTo>
                        <a:pt x="93" y="141"/>
                      </a:lnTo>
                      <a:lnTo>
                        <a:pt x="100" y="138"/>
                      </a:lnTo>
                      <a:lnTo>
                        <a:pt x="106" y="134"/>
                      </a:lnTo>
                      <a:lnTo>
                        <a:pt x="113" y="132"/>
                      </a:lnTo>
                      <a:lnTo>
                        <a:pt x="118" y="127"/>
                      </a:lnTo>
                      <a:lnTo>
                        <a:pt x="123" y="123"/>
                      </a:lnTo>
                      <a:lnTo>
                        <a:pt x="128" y="118"/>
                      </a:lnTo>
                      <a:lnTo>
                        <a:pt x="132" y="111"/>
                      </a:lnTo>
                      <a:lnTo>
                        <a:pt x="136" y="106"/>
                      </a:lnTo>
                      <a:lnTo>
                        <a:pt x="138" y="100"/>
                      </a:lnTo>
                      <a:lnTo>
                        <a:pt x="141" y="93"/>
                      </a:lnTo>
                      <a:lnTo>
                        <a:pt x="142" y="86"/>
                      </a:lnTo>
                      <a:lnTo>
                        <a:pt x="143" y="79"/>
                      </a:lnTo>
                      <a:lnTo>
                        <a:pt x="143" y="72"/>
                      </a:lnTo>
                      <a:lnTo>
                        <a:pt x="143" y="64"/>
                      </a:lnTo>
                      <a:lnTo>
                        <a:pt x="142" y="57"/>
                      </a:lnTo>
                      <a:lnTo>
                        <a:pt x="141" y="50"/>
                      </a:lnTo>
                      <a:lnTo>
                        <a:pt x="138" y="43"/>
                      </a:lnTo>
                      <a:lnTo>
                        <a:pt x="136" y="37"/>
                      </a:lnTo>
                      <a:lnTo>
                        <a:pt x="132" y="32"/>
                      </a:lnTo>
                      <a:lnTo>
                        <a:pt x="128" y="25"/>
                      </a:lnTo>
                      <a:lnTo>
                        <a:pt x="123" y="20"/>
                      </a:lnTo>
                      <a:lnTo>
                        <a:pt x="118" y="16"/>
                      </a:lnTo>
                      <a:lnTo>
                        <a:pt x="113" y="11"/>
                      </a:lnTo>
                      <a:lnTo>
                        <a:pt x="106" y="9"/>
                      </a:lnTo>
                      <a:lnTo>
                        <a:pt x="100" y="5"/>
                      </a:lnTo>
                      <a:lnTo>
                        <a:pt x="93" y="2"/>
                      </a:lnTo>
                      <a:lnTo>
                        <a:pt x="86" y="1"/>
                      </a:lnTo>
                      <a:lnTo>
                        <a:pt x="79" y="0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7" y="1"/>
                      </a:lnTo>
                      <a:lnTo>
                        <a:pt x="51" y="2"/>
                      </a:lnTo>
                      <a:lnTo>
                        <a:pt x="43" y="5"/>
                      </a:lnTo>
                      <a:lnTo>
                        <a:pt x="37" y="9"/>
                      </a:lnTo>
                      <a:lnTo>
                        <a:pt x="32" y="11"/>
                      </a:lnTo>
                      <a:lnTo>
                        <a:pt x="27" y="16"/>
                      </a:lnTo>
                      <a:lnTo>
                        <a:pt x="21" y="20"/>
                      </a:lnTo>
                      <a:lnTo>
                        <a:pt x="16" y="25"/>
                      </a:lnTo>
                      <a:lnTo>
                        <a:pt x="12" y="32"/>
                      </a:lnTo>
                      <a:lnTo>
                        <a:pt x="9" y="37"/>
                      </a:lnTo>
                      <a:lnTo>
                        <a:pt x="5" y="43"/>
                      </a:lnTo>
                      <a:lnTo>
                        <a:pt x="4" y="50"/>
                      </a:lnTo>
                      <a:lnTo>
                        <a:pt x="1" y="57"/>
                      </a:lnTo>
                      <a:lnTo>
                        <a:pt x="0" y="64"/>
                      </a:lnTo>
                      <a:lnTo>
                        <a:pt x="0" y="72"/>
                      </a:lnTo>
                      <a:lnTo>
                        <a:pt x="0" y="79"/>
                      </a:lnTo>
                      <a:lnTo>
                        <a:pt x="1" y="86"/>
                      </a:lnTo>
                      <a:lnTo>
                        <a:pt x="4" y="93"/>
                      </a:lnTo>
                      <a:lnTo>
                        <a:pt x="5" y="100"/>
                      </a:lnTo>
                      <a:lnTo>
                        <a:pt x="9" y="106"/>
                      </a:lnTo>
                      <a:lnTo>
                        <a:pt x="12" y="111"/>
                      </a:lnTo>
                      <a:lnTo>
                        <a:pt x="16" y="118"/>
                      </a:lnTo>
                      <a:lnTo>
                        <a:pt x="21" y="123"/>
                      </a:lnTo>
                      <a:lnTo>
                        <a:pt x="27" y="127"/>
                      </a:lnTo>
                      <a:lnTo>
                        <a:pt x="32" y="132"/>
                      </a:lnTo>
                      <a:lnTo>
                        <a:pt x="37" y="134"/>
                      </a:lnTo>
                      <a:lnTo>
                        <a:pt x="43" y="138"/>
                      </a:lnTo>
                      <a:lnTo>
                        <a:pt x="51" y="141"/>
                      </a:lnTo>
                      <a:lnTo>
                        <a:pt x="57" y="142"/>
                      </a:lnTo>
                      <a:lnTo>
                        <a:pt x="64" y="143"/>
                      </a:lnTo>
                      <a:lnTo>
                        <a:pt x="72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3401">
                  <a:extLst>
                    <a:ext uri="{FF2B5EF4-FFF2-40B4-BE49-F238E27FC236}">
                      <a16:creationId xmlns:a16="http://schemas.microsoft.com/office/drawing/2014/main" id="{B07E3CCF-53AD-4863-8CDF-19B879908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203" y="3743581"/>
                  <a:ext cx="259179" cy="342644"/>
                </a:xfrm>
                <a:custGeom>
                  <a:avLst/>
                  <a:gdLst>
                    <a:gd name="T0" fmla="*/ 0 w 236"/>
                    <a:gd name="T1" fmla="*/ 11 h 312"/>
                    <a:gd name="T2" fmla="*/ 0 w 236"/>
                    <a:gd name="T3" fmla="*/ 40 h 312"/>
                    <a:gd name="T4" fmla="*/ 1 w 236"/>
                    <a:gd name="T5" fmla="*/ 67 h 312"/>
                    <a:gd name="T6" fmla="*/ 4 w 236"/>
                    <a:gd name="T7" fmla="*/ 81 h 312"/>
                    <a:gd name="T8" fmla="*/ 5 w 236"/>
                    <a:gd name="T9" fmla="*/ 94 h 312"/>
                    <a:gd name="T10" fmla="*/ 8 w 236"/>
                    <a:gd name="T11" fmla="*/ 106 h 312"/>
                    <a:gd name="T12" fmla="*/ 12 w 236"/>
                    <a:gd name="T13" fmla="*/ 119 h 312"/>
                    <a:gd name="T14" fmla="*/ 16 w 236"/>
                    <a:gd name="T15" fmla="*/ 131 h 312"/>
                    <a:gd name="T16" fmla="*/ 21 w 236"/>
                    <a:gd name="T17" fmla="*/ 142 h 312"/>
                    <a:gd name="T18" fmla="*/ 27 w 236"/>
                    <a:gd name="T19" fmla="*/ 153 h 312"/>
                    <a:gd name="T20" fmla="*/ 34 w 236"/>
                    <a:gd name="T21" fmla="*/ 163 h 312"/>
                    <a:gd name="T22" fmla="*/ 41 w 236"/>
                    <a:gd name="T23" fmla="*/ 171 h 312"/>
                    <a:gd name="T24" fmla="*/ 50 w 236"/>
                    <a:gd name="T25" fmla="*/ 178 h 312"/>
                    <a:gd name="T26" fmla="*/ 60 w 236"/>
                    <a:gd name="T27" fmla="*/ 185 h 312"/>
                    <a:gd name="T28" fmla="*/ 72 w 236"/>
                    <a:gd name="T29" fmla="*/ 189 h 312"/>
                    <a:gd name="T30" fmla="*/ 72 w 236"/>
                    <a:gd name="T31" fmla="*/ 312 h 312"/>
                    <a:gd name="T32" fmla="*/ 168 w 236"/>
                    <a:gd name="T33" fmla="*/ 312 h 312"/>
                    <a:gd name="T34" fmla="*/ 168 w 236"/>
                    <a:gd name="T35" fmla="*/ 189 h 312"/>
                    <a:gd name="T36" fmla="*/ 180 w 236"/>
                    <a:gd name="T37" fmla="*/ 185 h 312"/>
                    <a:gd name="T38" fmla="*/ 190 w 236"/>
                    <a:gd name="T39" fmla="*/ 178 h 312"/>
                    <a:gd name="T40" fmla="*/ 199 w 236"/>
                    <a:gd name="T41" fmla="*/ 171 h 312"/>
                    <a:gd name="T42" fmla="*/ 207 w 236"/>
                    <a:gd name="T43" fmla="*/ 162 h 312"/>
                    <a:gd name="T44" fmla="*/ 213 w 236"/>
                    <a:gd name="T45" fmla="*/ 153 h 312"/>
                    <a:gd name="T46" fmla="*/ 220 w 236"/>
                    <a:gd name="T47" fmla="*/ 142 h 312"/>
                    <a:gd name="T48" fmla="*/ 224 w 236"/>
                    <a:gd name="T49" fmla="*/ 131 h 312"/>
                    <a:gd name="T50" fmla="*/ 227 w 236"/>
                    <a:gd name="T51" fmla="*/ 118 h 312"/>
                    <a:gd name="T52" fmla="*/ 233 w 236"/>
                    <a:gd name="T53" fmla="*/ 92 h 312"/>
                    <a:gd name="T54" fmla="*/ 235 w 236"/>
                    <a:gd name="T55" fmla="*/ 65 h 312"/>
                    <a:gd name="T56" fmla="*/ 235 w 236"/>
                    <a:gd name="T57" fmla="*/ 38 h 312"/>
                    <a:gd name="T58" fmla="*/ 236 w 236"/>
                    <a:gd name="T59" fmla="*/ 11 h 312"/>
                    <a:gd name="T60" fmla="*/ 236 w 236"/>
                    <a:gd name="T61" fmla="*/ 0 h 312"/>
                    <a:gd name="T62" fmla="*/ 0 w 236"/>
                    <a:gd name="T63" fmla="*/ 0 h 312"/>
                    <a:gd name="T64" fmla="*/ 0 w 236"/>
                    <a:gd name="T65" fmla="*/ 11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312">
                      <a:moveTo>
                        <a:pt x="0" y="11"/>
                      </a:moveTo>
                      <a:lnTo>
                        <a:pt x="0" y="40"/>
                      </a:lnTo>
                      <a:lnTo>
                        <a:pt x="1" y="67"/>
                      </a:lnTo>
                      <a:lnTo>
                        <a:pt x="4" y="81"/>
                      </a:lnTo>
                      <a:lnTo>
                        <a:pt x="5" y="94"/>
                      </a:lnTo>
                      <a:lnTo>
                        <a:pt x="8" y="106"/>
                      </a:lnTo>
                      <a:lnTo>
                        <a:pt x="12" y="119"/>
                      </a:lnTo>
                      <a:lnTo>
                        <a:pt x="16" y="131"/>
                      </a:lnTo>
                      <a:lnTo>
                        <a:pt x="21" y="142"/>
                      </a:lnTo>
                      <a:lnTo>
                        <a:pt x="27" y="153"/>
                      </a:lnTo>
                      <a:lnTo>
                        <a:pt x="34" y="163"/>
                      </a:lnTo>
                      <a:lnTo>
                        <a:pt x="41" y="171"/>
                      </a:lnTo>
                      <a:lnTo>
                        <a:pt x="50" y="178"/>
                      </a:lnTo>
                      <a:lnTo>
                        <a:pt x="60" y="185"/>
                      </a:lnTo>
                      <a:lnTo>
                        <a:pt x="72" y="189"/>
                      </a:lnTo>
                      <a:lnTo>
                        <a:pt x="72" y="312"/>
                      </a:lnTo>
                      <a:lnTo>
                        <a:pt x="168" y="312"/>
                      </a:lnTo>
                      <a:lnTo>
                        <a:pt x="168" y="189"/>
                      </a:lnTo>
                      <a:lnTo>
                        <a:pt x="180" y="185"/>
                      </a:lnTo>
                      <a:lnTo>
                        <a:pt x="190" y="178"/>
                      </a:lnTo>
                      <a:lnTo>
                        <a:pt x="199" y="171"/>
                      </a:lnTo>
                      <a:lnTo>
                        <a:pt x="207" y="162"/>
                      </a:lnTo>
                      <a:lnTo>
                        <a:pt x="213" y="153"/>
                      </a:lnTo>
                      <a:lnTo>
                        <a:pt x="220" y="142"/>
                      </a:lnTo>
                      <a:lnTo>
                        <a:pt x="224" y="131"/>
                      </a:lnTo>
                      <a:lnTo>
                        <a:pt x="227" y="118"/>
                      </a:lnTo>
                      <a:lnTo>
                        <a:pt x="233" y="92"/>
                      </a:lnTo>
                      <a:lnTo>
                        <a:pt x="235" y="65"/>
                      </a:lnTo>
                      <a:lnTo>
                        <a:pt x="235" y="38"/>
                      </a:lnTo>
                      <a:lnTo>
                        <a:pt x="236" y="11"/>
                      </a:lnTo>
                      <a:lnTo>
                        <a:pt x="236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3047870" y="3513875"/>
                <a:ext cx="259179" cy="527145"/>
                <a:chOff x="1645203" y="3559080"/>
                <a:chExt cx="259179" cy="527145"/>
              </a:xfrm>
              <a:solidFill>
                <a:srgbClr val="2EC2CE"/>
              </a:solidFill>
            </p:grpSpPr>
            <p:sp>
              <p:nvSpPr>
                <p:cNvPr id="49" name="Freeform 3400">
                  <a:extLst>
                    <a:ext uri="{FF2B5EF4-FFF2-40B4-BE49-F238E27FC236}">
                      <a16:creationId xmlns:a16="http://schemas.microsoft.com/office/drawing/2014/main" id="{E898F7DC-EA73-4802-9872-934FF9F3D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7918" y="3559080"/>
                  <a:ext cx="158144" cy="158144"/>
                </a:xfrm>
                <a:custGeom>
                  <a:avLst/>
                  <a:gdLst>
                    <a:gd name="T0" fmla="*/ 79 w 143"/>
                    <a:gd name="T1" fmla="*/ 143 h 143"/>
                    <a:gd name="T2" fmla="*/ 93 w 143"/>
                    <a:gd name="T3" fmla="*/ 141 h 143"/>
                    <a:gd name="T4" fmla="*/ 106 w 143"/>
                    <a:gd name="T5" fmla="*/ 134 h 143"/>
                    <a:gd name="T6" fmla="*/ 118 w 143"/>
                    <a:gd name="T7" fmla="*/ 127 h 143"/>
                    <a:gd name="T8" fmla="*/ 128 w 143"/>
                    <a:gd name="T9" fmla="*/ 118 h 143"/>
                    <a:gd name="T10" fmla="*/ 136 w 143"/>
                    <a:gd name="T11" fmla="*/ 106 h 143"/>
                    <a:gd name="T12" fmla="*/ 141 w 143"/>
                    <a:gd name="T13" fmla="*/ 93 h 143"/>
                    <a:gd name="T14" fmla="*/ 143 w 143"/>
                    <a:gd name="T15" fmla="*/ 79 h 143"/>
                    <a:gd name="T16" fmla="*/ 143 w 143"/>
                    <a:gd name="T17" fmla="*/ 64 h 143"/>
                    <a:gd name="T18" fmla="*/ 141 w 143"/>
                    <a:gd name="T19" fmla="*/ 50 h 143"/>
                    <a:gd name="T20" fmla="*/ 136 w 143"/>
                    <a:gd name="T21" fmla="*/ 37 h 143"/>
                    <a:gd name="T22" fmla="*/ 128 w 143"/>
                    <a:gd name="T23" fmla="*/ 25 h 143"/>
                    <a:gd name="T24" fmla="*/ 118 w 143"/>
                    <a:gd name="T25" fmla="*/ 16 h 143"/>
                    <a:gd name="T26" fmla="*/ 106 w 143"/>
                    <a:gd name="T27" fmla="*/ 9 h 143"/>
                    <a:gd name="T28" fmla="*/ 93 w 143"/>
                    <a:gd name="T29" fmla="*/ 2 h 143"/>
                    <a:gd name="T30" fmla="*/ 79 w 143"/>
                    <a:gd name="T31" fmla="*/ 0 h 143"/>
                    <a:gd name="T32" fmla="*/ 64 w 143"/>
                    <a:gd name="T33" fmla="*/ 0 h 143"/>
                    <a:gd name="T34" fmla="*/ 51 w 143"/>
                    <a:gd name="T35" fmla="*/ 2 h 143"/>
                    <a:gd name="T36" fmla="*/ 37 w 143"/>
                    <a:gd name="T37" fmla="*/ 9 h 143"/>
                    <a:gd name="T38" fmla="*/ 27 w 143"/>
                    <a:gd name="T39" fmla="*/ 16 h 143"/>
                    <a:gd name="T40" fmla="*/ 16 w 143"/>
                    <a:gd name="T41" fmla="*/ 25 h 143"/>
                    <a:gd name="T42" fmla="*/ 9 w 143"/>
                    <a:gd name="T43" fmla="*/ 37 h 143"/>
                    <a:gd name="T44" fmla="*/ 4 w 143"/>
                    <a:gd name="T45" fmla="*/ 50 h 143"/>
                    <a:gd name="T46" fmla="*/ 0 w 143"/>
                    <a:gd name="T47" fmla="*/ 64 h 143"/>
                    <a:gd name="T48" fmla="*/ 0 w 143"/>
                    <a:gd name="T49" fmla="*/ 79 h 143"/>
                    <a:gd name="T50" fmla="*/ 4 w 143"/>
                    <a:gd name="T51" fmla="*/ 93 h 143"/>
                    <a:gd name="T52" fmla="*/ 9 w 143"/>
                    <a:gd name="T53" fmla="*/ 106 h 143"/>
                    <a:gd name="T54" fmla="*/ 16 w 143"/>
                    <a:gd name="T55" fmla="*/ 118 h 143"/>
                    <a:gd name="T56" fmla="*/ 27 w 143"/>
                    <a:gd name="T57" fmla="*/ 127 h 143"/>
                    <a:gd name="T58" fmla="*/ 37 w 143"/>
                    <a:gd name="T59" fmla="*/ 134 h 143"/>
                    <a:gd name="T60" fmla="*/ 51 w 143"/>
                    <a:gd name="T61" fmla="*/ 141 h 143"/>
                    <a:gd name="T62" fmla="*/ 64 w 143"/>
                    <a:gd name="T63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3" h="143">
                      <a:moveTo>
                        <a:pt x="72" y="143"/>
                      </a:moveTo>
                      <a:lnTo>
                        <a:pt x="79" y="143"/>
                      </a:lnTo>
                      <a:lnTo>
                        <a:pt x="87" y="142"/>
                      </a:lnTo>
                      <a:lnTo>
                        <a:pt x="93" y="141"/>
                      </a:lnTo>
                      <a:lnTo>
                        <a:pt x="100" y="138"/>
                      </a:lnTo>
                      <a:lnTo>
                        <a:pt x="106" y="134"/>
                      </a:lnTo>
                      <a:lnTo>
                        <a:pt x="113" y="132"/>
                      </a:lnTo>
                      <a:lnTo>
                        <a:pt x="118" y="127"/>
                      </a:lnTo>
                      <a:lnTo>
                        <a:pt x="123" y="123"/>
                      </a:lnTo>
                      <a:lnTo>
                        <a:pt x="128" y="118"/>
                      </a:lnTo>
                      <a:lnTo>
                        <a:pt x="132" y="111"/>
                      </a:lnTo>
                      <a:lnTo>
                        <a:pt x="136" y="106"/>
                      </a:lnTo>
                      <a:lnTo>
                        <a:pt x="138" y="100"/>
                      </a:lnTo>
                      <a:lnTo>
                        <a:pt x="141" y="93"/>
                      </a:lnTo>
                      <a:lnTo>
                        <a:pt x="142" y="86"/>
                      </a:lnTo>
                      <a:lnTo>
                        <a:pt x="143" y="79"/>
                      </a:lnTo>
                      <a:lnTo>
                        <a:pt x="143" y="72"/>
                      </a:lnTo>
                      <a:lnTo>
                        <a:pt x="143" y="64"/>
                      </a:lnTo>
                      <a:lnTo>
                        <a:pt x="142" y="57"/>
                      </a:lnTo>
                      <a:lnTo>
                        <a:pt x="141" y="50"/>
                      </a:lnTo>
                      <a:lnTo>
                        <a:pt x="138" y="43"/>
                      </a:lnTo>
                      <a:lnTo>
                        <a:pt x="136" y="37"/>
                      </a:lnTo>
                      <a:lnTo>
                        <a:pt x="132" y="32"/>
                      </a:lnTo>
                      <a:lnTo>
                        <a:pt x="128" y="25"/>
                      </a:lnTo>
                      <a:lnTo>
                        <a:pt x="123" y="20"/>
                      </a:lnTo>
                      <a:lnTo>
                        <a:pt x="118" y="16"/>
                      </a:lnTo>
                      <a:lnTo>
                        <a:pt x="113" y="11"/>
                      </a:lnTo>
                      <a:lnTo>
                        <a:pt x="106" y="9"/>
                      </a:lnTo>
                      <a:lnTo>
                        <a:pt x="100" y="5"/>
                      </a:lnTo>
                      <a:lnTo>
                        <a:pt x="93" y="2"/>
                      </a:lnTo>
                      <a:lnTo>
                        <a:pt x="86" y="1"/>
                      </a:lnTo>
                      <a:lnTo>
                        <a:pt x="79" y="0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7" y="1"/>
                      </a:lnTo>
                      <a:lnTo>
                        <a:pt x="51" y="2"/>
                      </a:lnTo>
                      <a:lnTo>
                        <a:pt x="43" y="5"/>
                      </a:lnTo>
                      <a:lnTo>
                        <a:pt x="37" y="9"/>
                      </a:lnTo>
                      <a:lnTo>
                        <a:pt x="32" y="11"/>
                      </a:lnTo>
                      <a:lnTo>
                        <a:pt x="27" y="16"/>
                      </a:lnTo>
                      <a:lnTo>
                        <a:pt x="21" y="20"/>
                      </a:lnTo>
                      <a:lnTo>
                        <a:pt x="16" y="25"/>
                      </a:lnTo>
                      <a:lnTo>
                        <a:pt x="12" y="32"/>
                      </a:lnTo>
                      <a:lnTo>
                        <a:pt x="9" y="37"/>
                      </a:lnTo>
                      <a:lnTo>
                        <a:pt x="5" y="43"/>
                      </a:lnTo>
                      <a:lnTo>
                        <a:pt x="4" y="50"/>
                      </a:lnTo>
                      <a:lnTo>
                        <a:pt x="1" y="57"/>
                      </a:lnTo>
                      <a:lnTo>
                        <a:pt x="0" y="64"/>
                      </a:lnTo>
                      <a:lnTo>
                        <a:pt x="0" y="72"/>
                      </a:lnTo>
                      <a:lnTo>
                        <a:pt x="0" y="79"/>
                      </a:lnTo>
                      <a:lnTo>
                        <a:pt x="1" y="86"/>
                      </a:lnTo>
                      <a:lnTo>
                        <a:pt x="4" y="93"/>
                      </a:lnTo>
                      <a:lnTo>
                        <a:pt x="5" y="100"/>
                      </a:lnTo>
                      <a:lnTo>
                        <a:pt x="9" y="106"/>
                      </a:lnTo>
                      <a:lnTo>
                        <a:pt x="12" y="111"/>
                      </a:lnTo>
                      <a:lnTo>
                        <a:pt x="16" y="118"/>
                      </a:lnTo>
                      <a:lnTo>
                        <a:pt x="21" y="123"/>
                      </a:lnTo>
                      <a:lnTo>
                        <a:pt x="27" y="127"/>
                      </a:lnTo>
                      <a:lnTo>
                        <a:pt x="32" y="132"/>
                      </a:lnTo>
                      <a:lnTo>
                        <a:pt x="37" y="134"/>
                      </a:lnTo>
                      <a:lnTo>
                        <a:pt x="43" y="138"/>
                      </a:lnTo>
                      <a:lnTo>
                        <a:pt x="51" y="141"/>
                      </a:lnTo>
                      <a:lnTo>
                        <a:pt x="57" y="142"/>
                      </a:lnTo>
                      <a:lnTo>
                        <a:pt x="64" y="143"/>
                      </a:lnTo>
                      <a:lnTo>
                        <a:pt x="72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3401">
                  <a:extLst>
                    <a:ext uri="{FF2B5EF4-FFF2-40B4-BE49-F238E27FC236}">
                      <a16:creationId xmlns:a16="http://schemas.microsoft.com/office/drawing/2014/main" id="{B07E3CCF-53AD-4863-8CDF-19B879908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203" y="3743581"/>
                  <a:ext cx="259179" cy="342644"/>
                </a:xfrm>
                <a:custGeom>
                  <a:avLst/>
                  <a:gdLst>
                    <a:gd name="T0" fmla="*/ 0 w 236"/>
                    <a:gd name="T1" fmla="*/ 11 h 312"/>
                    <a:gd name="T2" fmla="*/ 0 w 236"/>
                    <a:gd name="T3" fmla="*/ 40 h 312"/>
                    <a:gd name="T4" fmla="*/ 1 w 236"/>
                    <a:gd name="T5" fmla="*/ 67 h 312"/>
                    <a:gd name="T6" fmla="*/ 4 w 236"/>
                    <a:gd name="T7" fmla="*/ 81 h 312"/>
                    <a:gd name="T8" fmla="*/ 5 w 236"/>
                    <a:gd name="T9" fmla="*/ 94 h 312"/>
                    <a:gd name="T10" fmla="*/ 8 w 236"/>
                    <a:gd name="T11" fmla="*/ 106 h 312"/>
                    <a:gd name="T12" fmla="*/ 12 w 236"/>
                    <a:gd name="T13" fmla="*/ 119 h 312"/>
                    <a:gd name="T14" fmla="*/ 16 w 236"/>
                    <a:gd name="T15" fmla="*/ 131 h 312"/>
                    <a:gd name="T16" fmla="*/ 21 w 236"/>
                    <a:gd name="T17" fmla="*/ 142 h 312"/>
                    <a:gd name="T18" fmla="*/ 27 w 236"/>
                    <a:gd name="T19" fmla="*/ 153 h 312"/>
                    <a:gd name="T20" fmla="*/ 34 w 236"/>
                    <a:gd name="T21" fmla="*/ 163 h 312"/>
                    <a:gd name="T22" fmla="*/ 41 w 236"/>
                    <a:gd name="T23" fmla="*/ 171 h 312"/>
                    <a:gd name="T24" fmla="*/ 50 w 236"/>
                    <a:gd name="T25" fmla="*/ 178 h 312"/>
                    <a:gd name="T26" fmla="*/ 60 w 236"/>
                    <a:gd name="T27" fmla="*/ 185 h 312"/>
                    <a:gd name="T28" fmla="*/ 72 w 236"/>
                    <a:gd name="T29" fmla="*/ 189 h 312"/>
                    <a:gd name="T30" fmla="*/ 72 w 236"/>
                    <a:gd name="T31" fmla="*/ 312 h 312"/>
                    <a:gd name="T32" fmla="*/ 168 w 236"/>
                    <a:gd name="T33" fmla="*/ 312 h 312"/>
                    <a:gd name="T34" fmla="*/ 168 w 236"/>
                    <a:gd name="T35" fmla="*/ 189 h 312"/>
                    <a:gd name="T36" fmla="*/ 180 w 236"/>
                    <a:gd name="T37" fmla="*/ 185 h 312"/>
                    <a:gd name="T38" fmla="*/ 190 w 236"/>
                    <a:gd name="T39" fmla="*/ 178 h 312"/>
                    <a:gd name="T40" fmla="*/ 199 w 236"/>
                    <a:gd name="T41" fmla="*/ 171 h 312"/>
                    <a:gd name="T42" fmla="*/ 207 w 236"/>
                    <a:gd name="T43" fmla="*/ 162 h 312"/>
                    <a:gd name="T44" fmla="*/ 213 w 236"/>
                    <a:gd name="T45" fmla="*/ 153 h 312"/>
                    <a:gd name="T46" fmla="*/ 220 w 236"/>
                    <a:gd name="T47" fmla="*/ 142 h 312"/>
                    <a:gd name="T48" fmla="*/ 224 w 236"/>
                    <a:gd name="T49" fmla="*/ 131 h 312"/>
                    <a:gd name="T50" fmla="*/ 227 w 236"/>
                    <a:gd name="T51" fmla="*/ 118 h 312"/>
                    <a:gd name="T52" fmla="*/ 233 w 236"/>
                    <a:gd name="T53" fmla="*/ 92 h 312"/>
                    <a:gd name="T54" fmla="*/ 235 w 236"/>
                    <a:gd name="T55" fmla="*/ 65 h 312"/>
                    <a:gd name="T56" fmla="*/ 235 w 236"/>
                    <a:gd name="T57" fmla="*/ 38 h 312"/>
                    <a:gd name="T58" fmla="*/ 236 w 236"/>
                    <a:gd name="T59" fmla="*/ 11 h 312"/>
                    <a:gd name="T60" fmla="*/ 236 w 236"/>
                    <a:gd name="T61" fmla="*/ 0 h 312"/>
                    <a:gd name="T62" fmla="*/ 0 w 236"/>
                    <a:gd name="T63" fmla="*/ 0 h 312"/>
                    <a:gd name="T64" fmla="*/ 0 w 236"/>
                    <a:gd name="T65" fmla="*/ 11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312">
                      <a:moveTo>
                        <a:pt x="0" y="11"/>
                      </a:moveTo>
                      <a:lnTo>
                        <a:pt x="0" y="40"/>
                      </a:lnTo>
                      <a:lnTo>
                        <a:pt x="1" y="67"/>
                      </a:lnTo>
                      <a:lnTo>
                        <a:pt x="4" y="81"/>
                      </a:lnTo>
                      <a:lnTo>
                        <a:pt x="5" y="94"/>
                      </a:lnTo>
                      <a:lnTo>
                        <a:pt x="8" y="106"/>
                      </a:lnTo>
                      <a:lnTo>
                        <a:pt x="12" y="119"/>
                      </a:lnTo>
                      <a:lnTo>
                        <a:pt x="16" y="131"/>
                      </a:lnTo>
                      <a:lnTo>
                        <a:pt x="21" y="142"/>
                      </a:lnTo>
                      <a:lnTo>
                        <a:pt x="27" y="153"/>
                      </a:lnTo>
                      <a:lnTo>
                        <a:pt x="34" y="163"/>
                      </a:lnTo>
                      <a:lnTo>
                        <a:pt x="41" y="171"/>
                      </a:lnTo>
                      <a:lnTo>
                        <a:pt x="50" y="178"/>
                      </a:lnTo>
                      <a:lnTo>
                        <a:pt x="60" y="185"/>
                      </a:lnTo>
                      <a:lnTo>
                        <a:pt x="72" y="189"/>
                      </a:lnTo>
                      <a:lnTo>
                        <a:pt x="72" y="312"/>
                      </a:lnTo>
                      <a:lnTo>
                        <a:pt x="168" y="312"/>
                      </a:lnTo>
                      <a:lnTo>
                        <a:pt x="168" y="189"/>
                      </a:lnTo>
                      <a:lnTo>
                        <a:pt x="180" y="185"/>
                      </a:lnTo>
                      <a:lnTo>
                        <a:pt x="190" y="178"/>
                      </a:lnTo>
                      <a:lnTo>
                        <a:pt x="199" y="171"/>
                      </a:lnTo>
                      <a:lnTo>
                        <a:pt x="207" y="162"/>
                      </a:lnTo>
                      <a:lnTo>
                        <a:pt x="213" y="153"/>
                      </a:lnTo>
                      <a:lnTo>
                        <a:pt x="220" y="142"/>
                      </a:lnTo>
                      <a:lnTo>
                        <a:pt x="224" y="131"/>
                      </a:lnTo>
                      <a:lnTo>
                        <a:pt x="227" y="118"/>
                      </a:lnTo>
                      <a:lnTo>
                        <a:pt x="233" y="92"/>
                      </a:lnTo>
                      <a:lnTo>
                        <a:pt x="235" y="65"/>
                      </a:lnTo>
                      <a:lnTo>
                        <a:pt x="235" y="38"/>
                      </a:lnTo>
                      <a:lnTo>
                        <a:pt x="236" y="11"/>
                      </a:lnTo>
                      <a:lnTo>
                        <a:pt x="236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3458285" y="3516882"/>
                <a:ext cx="259179" cy="527145"/>
                <a:chOff x="1645203" y="3559080"/>
                <a:chExt cx="259179" cy="527145"/>
              </a:xfrm>
              <a:solidFill>
                <a:srgbClr val="2EC2CE"/>
              </a:solidFill>
            </p:grpSpPr>
            <p:sp>
              <p:nvSpPr>
                <p:cNvPr id="52" name="Freeform 3400">
                  <a:extLst>
                    <a:ext uri="{FF2B5EF4-FFF2-40B4-BE49-F238E27FC236}">
                      <a16:creationId xmlns:a16="http://schemas.microsoft.com/office/drawing/2014/main" id="{E898F7DC-EA73-4802-9872-934FF9F3D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7918" y="3559080"/>
                  <a:ext cx="158144" cy="158144"/>
                </a:xfrm>
                <a:custGeom>
                  <a:avLst/>
                  <a:gdLst>
                    <a:gd name="T0" fmla="*/ 79 w 143"/>
                    <a:gd name="T1" fmla="*/ 143 h 143"/>
                    <a:gd name="T2" fmla="*/ 93 w 143"/>
                    <a:gd name="T3" fmla="*/ 141 h 143"/>
                    <a:gd name="T4" fmla="*/ 106 w 143"/>
                    <a:gd name="T5" fmla="*/ 134 h 143"/>
                    <a:gd name="T6" fmla="*/ 118 w 143"/>
                    <a:gd name="T7" fmla="*/ 127 h 143"/>
                    <a:gd name="T8" fmla="*/ 128 w 143"/>
                    <a:gd name="T9" fmla="*/ 118 h 143"/>
                    <a:gd name="T10" fmla="*/ 136 w 143"/>
                    <a:gd name="T11" fmla="*/ 106 h 143"/>
                    <a:gd name="T12" fmla="*/ 141 w 143"/>
                    <a:gd name="T13" fmla="*/ 93 h 143"/>
                    <a:gd name="T14" fmla="*/ 143 w 143"/>
                    <a:gd name="T15" fmla="*/ 79 h 143"/>
                    <a:gd name="T16" fmla="*/ 143 w 143"/>
                    <a:gd name="T17" fmla="*/ 64 h 143"/>
                    <a:gd name="T18" fmla="*/ 141 w 143"/>
                    <a:gd name="T19" fmla="*/ 50 h 143"/>
                    <a:gd name="T20" fmla="*/ 136 w 143"/>
                    <a:gd name="T21" fmla="*/ 37 h 143"/>
                    <a:gd name="T22" fmla="*/ 128 w 143"/>
                    <a:gd name="T23" fmla="*/ 25 h 143"/>
                    <a:gd name="T24" fmla="*/ 118 w 143"/>
                    <a:gd name="T25" fmla="*/ 16 h 143"/>
                    <a:gd name="T26" fmla="*/ 106 w 143"/>
                    <a:gd name="T27" fmla="*/ 9 h 143"/>
                    <a:gd name="T28" fmla="*/ 93 w 143"/>
                    <a:gd name="T29" fmla="*/ 2 h 143"/>
                    <a:gd name="T30" fmla="*/ 79 w 143"/>
                    <a:gd name="T31" fmla="*/ 0 h 143"/>
                    <a:gd name="T32" fmla="*/ 64 w 143"/>
                    <a:gd name="T33" fmla="*/ 0 h 143"/>
                    <a:gd name="T34" fmla="*/ 51 w 143"/>
                    <a:gd name="T35" fmla="*/ 2 h 143"/>
                    <a:gd name="T36" fmla="*/ 37 w 143"/>
                    <a:gd name="T37" fmla="*/ 9 h 143"/>
                    <a:gd name="T38" fmla="*/ 27 w 143"/>
                    <a:gd name="T39" fmla="*/ 16 h 143"/>
                    <a:gd name="T40" fmla="*/ 16 w 143"/>
                    <a:gd name="T41" fmla="*/ 25 h 143"/>
                    <a:gd name="T42" fmla="*/ 9 w 143"/>
                    <a:gd name="T43" fmla="*/ 37 h 143"/>
                    <a:gd name="T44" fmla="*/ 4 w 143"/>
                    <a:gd name="T45" fmla="*/ 50 h 143"/>
                    <a:gd name="T46" fmla="*/ 0 w 143"/>
                    <a:gd name="T47" fmla="*/ 64 h 143"/>
                    <a:gd name="T48" fmla="*/ 0 w 143"/>
                    <a:gd name="T49" fmla="*/ 79 h 143"/>
                    <a:gd name="T50" fmla="*/ 4 w 143"/>
                    <a:gd name="T51" fmla="*/ 93 h 143"/>
                    <a:gd name="T52" fmla="*/ 9 w 143"/>
                    <a:gd name="T53" fmla="*/ 106 h 143"/>
                    <a:gd name="T54" fmla="*/ 16 w 143"/>
                    <a:gd name="T55" fmla="*/ 118 h 143"/>
                    <a:gd name="T56" fmla="*/ 27 w 143"/>
                    <a:gd name="T57" fmla="*/ 127 h 143"/>
                    <a:gd name="T58" fmla="*/ 37 w 143"/>
                    <a:gd name="T59" fmla="*/ 134 h 143"/>
                    <a:gd name="T60" fmla="*/ 51 w 143"/>
                    <a:gd name="T61" fmla="*/ 141 h 143"/>
                    <a:gd name="T62" fmla="*/ 64 w 143"/>
                    <a:gd name="T63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3" h="143">
                      <a:moveTo>
                        <a:pt x="72" y="143"/>
                      </a:moveTo>
                      <a:lnTo>
                        <a:pt x="79" y="143"/>
                      </a:lnTo>
                      <a:lnTo>
                        <a:pt x="87" y="142"/>
                      </a:lnTo>
                      <a:lnTo>
                        <a:pt x="93" y="141"/>
                      </a:lnTo>
                      <a:lnTo>
                        <a:pt x="100" y="138"/>
                      </a:lnTo>
                      <a:lnTo>
                        <a:pt x="106" y="134"/>
                      </a:lnTo>
                      <a:lnTo>
                        <a:pt x="113" y="132"/>
                      </a:lnTo>
                      <a:lnTo>
                        <a:pt x="118" y="127"/>
                      </a:lnTo>
                      <a:lnTo>
                        <a:pt x="123" y="123"/>
                      </a:lnTo>
                      <a:lnTo>
                        <a:pt x="128" y="118"/>
                      </a:lnTo>
                      <a:lnTo>
                        <a:pt x="132" y="111"/>
                      </a:lnTo>
                      <a:lnTo>
                        <a:pt x="136" y="106"/>
                      </a:lnTo>
                      <a:lnTo>
                        <a:pt x="138" y="100"/>
                      </a:lnTo>
                      <a:lnTo>
                        <a:pt x="141" y="93"/>
                      </a:lnTo>
                      <a:lnTo>
                        <a:pt x="142" y="86"/>
                      </a:lnTo>
                      <a:lnTo>
                        <a:pt x="143" y="79"/>
                      </a:lnTo>
                      <a:lnTo>
                        <a:pt x="143" y="72"/>
                      </a:lnTo>
                      <a:lnTo>
                        <a:pt x="143" y="64"/>
                      </a:lnTo>
                      <a:lnTo>
                        <a:pt x="142" y="57"/>
                      </a:lnTo>
                      <a:lnTo>
                        <a:pt x="141" y="50"/>
                      </a:lnTo>
                      <a:lnTo>
                        <a:pt x="138" y="43"/>
                      </a:lnTo>
                      <a:lnTo>
                        <a:pt x="136" y="37"/>
                      </a:lnTo>
                      <a:lnTo>
                        <a:pt x="132" y="32"/>
                      </a:lnTo>
                      <a:lnTo>
                        <a:pt x="128" y="25"/>
                      </a:lnTo>
                      <a:lnTo>
                        <a:pt x="123" y="20"/>
                      </a:lnTo>
                      <a:lnTo>
                        <a:pt x="118" y="16"/>
                      </a:lnTo>
                      <a:lnTo>
                        <a:pt x="113" y="11"/>
                      </a:lnTo>
                      <a:lnTo>
                        <a:pt x="106" y="9"/>
                      </a:lnTo>
                      <a:lnTo>
                        <a:pt x="100" y="5"/>
                      </a:lnTo>
                      <a:lnTo>
                        <a:pt x="93" y="2"/>
                      </a:lnTo>
                      <a:lnTo>
                        <a:pt x="86" y="1"/>
                      </a:lnTo>
                      <a:lnTo>
                        <a:pt x="79" y="0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7" y="1"/>
                      </a:lnTo>
                      <a:lnTo>
                        <a:pt x="51" y="2"/>
                      </a:lnTo>
                      <a:lnTo>
                        <a:pt x="43" y="5"/>
                      </a:lnTo>
                      <a:lnTo>
                        <a:pt x="37" y="9"/>
                      </a:lnTo>
                      <a:lnTo>
                        <a:pt x="32" y="11"/>
                      </a:lnTo>
                      <a:lnTo>
                        <a:pt x="27" y="16"/>
                      </a:lnTo>
                      <a:lnTo>
                        <a:pt x="21" y="20"/>
                      </a:lnTo>
                      <a:lnTo>
                        <a:pt x="16" y="25"/>
                      </a:lnTo>
                      <a:lnTo>
                        <a:pt x="12" y="32"/>
                      </a:lnTo>
                      <a:lnTo>
                        <a:pt x="9" y="37"/>
                      </a:lnTo>
                      <a:lnTo>
                        <a:pt x="5" y="43"/>
                      </a:lnTo>
                      <a:lnTo>
                        <a:pt x="4" y="50"/>
                      </a:lnTo>
                      <a:lnTo>
                        <a:pt x="1" y="57"/>
                      </a:lnTo>
                      <a:lnTo>
                        <a:pt x="0" y="64"/>
                      </a:lnTo>
                      <a:lnTo>
                        <a:pt x="0" y="72"/>
                      </a:lnTo>
                      <a:lnTo>
                        <a:pt x="0" y="79"/>
                      </a:lnTo>
                      <a:lnTo>
                        <a:pt x="1" y="86"/>
                      </a:lnTo>
                      <a:lnTo>
                        <a:pt x="4" y="93"/>
                      </a:lnTo>
                      <a:lnTo>
                        <a:pt x="5" y="100"/>
                      </a:lnTo>
                      <a:lnTo>
                        <a:pt x="9" y="106"/>
                      </a:lnTo>
                      <a:lnTo>
                        <a:pt x="12" y="111"/>
                      </a:lnTo>
                      <a:lnTo>
                        <a:pt x="16" y="118"/>
                      </a:lnTo>
                      <a:lnTo>
                        <a:pt x="21" y="123"/>
                      </a:lnTo>
                      <a:lnTo>
                        <a:pt x="27" y="127"/>
                      </a:lnTo>
                      <a:lnTo>
                        <a:pt x="32" y="132"/>
                      </a:lnTo>
                      <a:lnTo>
                        <a:pt x="37" y="134"/>
                      </a:lnTo>
                      <a:lnTo>
                        <a:pt x="43" y="138"/>
                      </a:lnTo>
                      <a:lnTo>
                        <a:pt x="51" y="141"/>
                      </a:lnTo>
                      <a:lnTo>
                        <a:pt x="57" y="142"/>
                      </a:lnTo>
                      <a:lnTo>
                        <a:pt x="64" y="143"/>
                      </a:lnTo>
                      <a:lnTo>
                        <a:pt x="72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3401">
                  <a:extLst>
                    <a:ext uri="{FF2B5EF4-FFF2-40B4-BE49-F238E27FC236}">
                      <a16:creationId xmlns:a16="http://schemas.microsoft.com/office/drawing/2014/main" id="{B07E3CCF-53AD-4863-8CDF-19B879908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203" y="3743581"/>
                  <a:ext cx="259179" cy="342644"/>
                </a:xfrm>
                <a:custGeom>
                  <a:avLst/>
                  <a:gdLst>
                    <a:gd name="T0" fmla="*/ 0 w 236"/>
                    <a:gd name="T1" fmla="*/ 11 h 312"/>
                    <a:gd name="T2" fmla="*/ 0 w 236"/>
                    <a:gd name="T3" fmla="*/ 40 h 312"/>
                    <a:gd name="T4" fmla="*/ 1 w 236"/>
                    <a:gd name="T5" fmla="*/ 67 h 312"/>
                    <a:gd name="T6" fmla="*/ 4 w 236"/>
                    <a:gd name="T7" fmla="*/ 81 h 312"/>
                    <a:gd name="T8" fmla="*/ 5 w 236"/>
                    <a:gd name="T9" fmla="*/ 94 h 312"/>
                    <a:gd name="T10" fmla="*/ 8 w 236"/>
                    <a:gd name="T11" fmla="*/ 106 h 312"/>
                    <a:gd name="T12" fmla="*/ 12 w 236"/>
                    <a:gd name="T13" fmla="*/ 119 h 312"/>
                    <a:gd name="T14" fmla="*/ 16 w 236"/>
                    <a:gd name="T15" fmla="*/ 131 h 312"/>
                    <a:gd name="T16" fmla="*/ 21 w 236"/>
                    <a:gd name="T17" fmla="*/ 142 h 312"/>
                    <a:gd name="T18" fmla="*/ 27 w 236"/>
                    <a:gd name="T19" fmla="*/ 153 h 312"/>
                    <a:gd name="T20" fmla="*/ 34 w 236"/>
                    <a:gd name="T21" fmla="*/ 163 h 312"/>
                    <a:gd name="T22" fmla="*/ 41 w 236"/>
                    <a:gd name="T23" fmla="*/ 171 h 312"/>
                    <a:gd name="T24" fmla="*/ 50 w 236"/>
                    <a:gd name="T25" fmla="*/ 178 h 312"/>
                    <a:gd name="T26" fmla="*/ 60 w 236"/>
                    <a:gd name="T27" fmla="*/ 185 h 312"/>
                    <a:gd name="T28" fmla="*/ 72 w 236"/>
                    <a:gd name="T29" fmla="*/ 189 h 312"/>
                    <a:gd name="T30" fmla="*/ 72 w 236"/>
                    <a:gd name="T31" fmla="*/ 312 h 312"/>
                    <a:gd name="T32" fmla="*/ 168 w 236"/>
                    <a:gd name="T33" fmla="*/ 312 h 312"/>
                    <a:gd name="T34" fmla="*/ 168 w 236"/>
                    <a:gd name="T35" fmla="*/ 189 h 312"/>
                    <a:gd name="T36" fmla="*/ 180 w 236"/>
                    <a:gd name="T37" fmla="*/ 185 h 312"/>
                    <a:gd name="T38" fmla="*/ 190 w 236"/>
                    <a:gd name="T39" fmla="*/ 178 h 312"/>
                    <a:gd name="T40" fmla="*/ 199 w 236"/>
                    <a:gd name="T41" fmla="*/ 171 h 312"/>
                    <a:gd name="T42" fmla="*/ 207 w 236"/>
                    <a:gd name="T43" fmla="*/ 162 h 312"/>
                    <a:gd name="T44" fmla="*/ 213 w 236"/>
                    <a:gd name="T45" fmla="*/ 153 h 312"/>
                    <a:gd name="T46" fmla="*/ 220 w 236"/>
                    <a:gd name="T47" fmla="*/ 142 h 312"/>
                    <a:gd name="T48" fmla="*/ 224 w 236"/>
                    <a:gd name="T49" fmla="*/ 131 h 312"/>
                    <a:gd name="T50" fmla="*/ 227 w 236"/>
                    <a:gd name="T51" fmla="*/ 118 h 312"/>
                    <a:gd name="T52" fmla="*/ 233 w 236"/>
                    <a:gd name="T53" fmla="*/ 92 h 312"/>
                    <a:gd name="T54" fmla="*/ 235 w 236"/>
                    <a:gd name="T55" fmla="*/ 65 h 312"/>
                    <a:gd name="T56" fmla="*/ 235 w 236"/>
                    <a:gd name="T57" fmla="*/ 38 h 312"/>
                    <a:gd name="T58" fmla="*/ 236 w 236"/>
                    <a:gd name="T59" fmla="*/ 11 h 312"/>
                    <a:gd name="T60" fmla="*/ 236 w 236"/>
                    <a:gd name="T61" fmla="*/ 0 h 312"/>
                    <a:gd name="T62" fmla="*/ 0 w 236"/>
                    <a:gd name="T63" fmla="*/ 0 h 312"/>
                    <a:gd name="T64" fmla="*/ 0 w 236"/>
                    <a:gd name="T65" fmla="*/ 11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312">
                      <a:moveTo>
                        <a:pt x="0" y="11"/>
                      </a:moveTo>
                      <a:lnTo>
                        <a:pt x="0" y="40"/>
                      </a:lnTo>
                      <a:lnTo>
                        <a:pt x="1" y="67"/>
                      </a:lnTo>
                      <a:lnTo>
                        <a:pt x="4" y="81"/>
                      </a:lnTo>
                      <a:lnTo>
                        <a:pt x="5" y="94"/>
                      </a:lnTo>
                      <a:lnTo>
                        <a:pt x="8" y="106"/>
                      </a:lnTo>
                      <a:lnTo>
                        <a:pt x="12" y="119"/>
                      </a:lnTo>
                      <a:lnTo>
                        <a:pt x="16" y="131"/>
                      </a:lnTo>
                      <a:lnTo>
                        <a:pt x="21" y="142"/>
                      </a:lnTo>
                      <a:lnTo>
                        <a:pt x="27" y="153"/>
                      </a:lnTo>
                      <a:lnTo>
                        <a:pt x="34" y="163"/>
                      </a:lnTo>
                      <a:lnTo>
                        <a:pt x="41" y="171"/>
                      </a:lnTo>
                      <a:lnTo>
                        <a:pt x="50" y="178"/>
                      </a:lnTo>
                      <a:lnTo>
                        <a:pt x="60" y="185"/>
                      </a:lnTo>
                      <a:lnTo>
                        <a:pt x="72" y="189"/>
                      </a:lnTo>
                      <a:lnTo>
                        <a:pt x="72" y="312"/>
                      </a:lnTo>
                      <a:lnTo>
                        <a:pt x="168" y="312"/>
                      </a:lnTo>
                      <a:lnTo>
                        <a:pt x="168" y="189"/>
                      </a:lnTo>
                      <a:lnTo>
                        <a:pt x="180" y="185"/>
                      </a:lnTo>
                      <a:lnTo>
                        <a:pt x="190" y="178"/>
                      </a:lnTo>
                      <a:lnTo>
                        <a:pt x="199" y="171"/>
                      </a:lnTo>
                      <a:lnTo>
                        <a:pt x="207" y="162"/>
                      </a:lnTo>
                      <a:lnTo>
                        <a:pt x="213" y="153"/>
                      </a:lnTo>
                      <a:lnTo>
                        <a:pt x="220" y="142"/>
                      </a:lnTo>
                      <a:lnTo>
                        <a:pt x="224" y="131"/>
                      </a:lnTo>
                      <a:lnTo>
                        <a:pt x="227" y="118"/>
                      </a:lnTo>
                      <a:lnTo>
                        <a:pt x="233" y="92"/>
                      </a:lnTo>
                      <a:lnTo>
                        <a:pt x="235" y="65"/>
                      </a:lnTo>
                      <a:lnTo>
                        <a:pt x="235" y="38"/>
                      </a:lnTo>
                      <a:lnTo>
                        <a:pt x="236" y="11"/>
                      </a:lnTo>
                      <a:lnTo>
                        <a:pt x="236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3868700" y="3519889"/>
                <a:ext cx="259179" cy="527145"/>
                <a:chOff x="1645203" y="3559080"/>
                <a:chExt cx="259179" cy="527145"/>
              </a:xfrm>
            </p:grpSpPr>
            <p:sp>
              <p:nvSpPr>
                <p:cNvPr id="55" name="Freeform 3400">
                  <a:extLst>
                    <a:ext uri="{FF2B5EF4-FFF2-40B4-BE49-F238E27FC236}">
                      <a16:creationId xmlns:a16="http://schemas.microsoft.com/office/drawing/2014/main" id="{E898F7DC-EA73-4802-9872-934FF9F3D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7918" y="3559080"/>
                  <a:ext cx="158144" cy="158144"/>
                </a:xfrm>
                <a:custGeom>
                  <a:avLst/>
                  <a:gdLst>
                    <a:gd name="T0" fmla="*/ 79 w 143"/>
                    <a:gd name="T1" fmla="*/ 143 h 143"/>
                    <a:gd name="T2" fmla="*/ 93 w 143"/>
                    <a:gd name="T3" fmla="*/ 141 h 143"/>
                    <a:gd name="T4" fmla="*/ 106 w 143"/>
                    <a:gd name="T5" fmla="*/ 134 h 143"/>
                    <a:gd name="T6" fmla="*/ 118 w 143"/>
                    <a:gd name="T7" fmla="*/ 127 h 143"/>
                    <a:gd name="T8" fmla="*/ 128 w 143"/>
                    <a:gd name="T9" fmla="*/ 118 h 143"/>
                    <a:gd name="T10" fmla="*/ 136 w 143"/>
                    <a:gd name="T11" fmla="*/ 106 h 143"/>
                    <a:gd name="T12" fmla="*/ 141 w 143"/>
                    <a:gd name="T13" fmla="*/ 93 h 143"/>
                    <a:gd name="T14" fmla="*/ 143 w 143"/>
                    <a:gd name="T15" fmla="*/ 79 h 143"/>
                    <a:gd name="T16" fmla="*/ 143 w 143"/>
                    <a:gd name="T17" fmla="*/ 64 h 143"/>
                    <a:gd name="T18" fmla="*/ 141 w 143"/>
                    <a:gd name="T19" fmla="*/ 50 h 143"/>
                    <a:gd name="T20" fmla="*/ 136 w 143"/>
                    <a:gd name="T21" fmla="*/ 37 h 143"/>
                    <a:gd name="T22" fmla="*/ 128 w 143"/>
                    <a:gd name="T23" fmla="*/ 25 h 143"/>
                    <a:gd name="T24" fmla="*/ 118 w 143"/>
                    <a:gd name="T25" fmla="*/ 16 h 143"/>
                    <a:gd name="T26" fmla="*/ 106 w 143"/>
                    <a:gd name="T27" fmla="*/ 9 h 143"/>
                    <a:gd name="T28" fmla="*/ 93 w 143"/>
                    <a:gd name="T29" fmla="*/ 2 h 143"/>
                    <a:gd name="T30" fmla="*/ 79 w 143"/>
                    <a:gd name="T31" fmla="*/ 0 h 143"/>
                    <a:gd name="T32" fmla="*/ 64 w 143"/>
                    <a:gd name="T33" fmla="*/ 0 h 143"/>
                    <a:gd name="T34" fmla="*/ 51 w 143"/>
                    <a:gd name="T35" fmla="*/ 2 h 143"/>
                    <a:gd name="T36" fmla="*/ 37 w 143"/>
                    <a:gd name="T37" fmla="*/ 9 h 143"/>
                    <a:gd name="T38" fmla="*/ 27 w 143"/>
                    <a:gd name="T39" fmla="*/ 16 h 143"/>
                    <a:gd name="T40" fmla="*/ 16 w 143"/>
                    <a:gd name="T41" fmla="*/ 25 h 143"/>
                    <a:gd name="T42" fmla="*/ 9 w 143"/>
                    <a:gd name="T43" fmla="*/ 37 h 143"/>
                    <a:gd name="T44" fmla="*/ 4 w 143"/>
                    <a:gd name="T45" fmla="*/ 50 h 143"/>
                    <a:gd name="T46" fmla="*/ 0 w 143"/>
                    <a:gd name="T47" fmla="*/ 64 h 143"/>
                    <a:gd name="T48" fmla="*/ 0 w 143"/>
                    <a:gd name="T49" fmla="*/ 79 h 143"/>
                    <a:gd name="T50" fmla="*/ 4 w 143"/>
                    <a:gd name="T51" fmla="*/ 93 h 143"/>
                    <a:gd name="T52" fmla="*/ 9 w 143"/>
                    <a:gd name="T53" fmla="*/ 106 h 143"/>
                    <a:gd name="T54" fmla="*/ 16 w 143"/>
                    <a:gd name="T55" fmla="*/ 118 h 143"/>
                    <a:gd name="T56" fmla="*/ 27 w 143"/>
                    <a:gd name="T57" fmla="*/ 127 h 143"/>
                    <a:gd name="T58" fmla="*/ 37 w 143"/>
                    <a:gd name="T59" fmla="*/ 134 h 143"/>
                    <a:gd name="T60" fmla="*/ 51 w 143"/>
                    <a:gd name="T61" fmla="*/ 141 h 143"/>
                    <a:gd name="T62" fmla="*/ 64 w 143"/>
                    <a:gd name="T63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3" h="143">
                      <a:moveTo>
                        <a:pt x="72" y="143"/>
                      </a:moveTo>
                      <a:lnTo>
                        <a:pt x="79" y="143"/>
                      </a:lnTo>
                      <a:lnTo>
                        <a:pt x="87" y="142"/>
                      </a:lnTo>
                      <a:lnTo>
                        <a:pt x="93" y="141"/>
                      </a:lnTo>
                      <a:lnTo>
                        <a:pt x="100" y="138"/>
                      </a:lnTo>
                      <a:lnTo>
                        <a:pt x="106" y="134"/>
                      </a:lnTo>
                      <a:lnTo>
                        <a:pt x="113" y="132"/>
                      </a:lnTo>
                      <a:lnTo>
                        <a:pt x="118" y="127"/>
                      </a:lnTo>
                      <a:lnTo>
                        <a:pt x="123" y="123"/>
                      </a:lnTo>
                      <a:lnTo>
                        <a:pt x="128" y="118"/>
                      </a:lnTo>
                      <a:lnTo>
                        <a:pt x="132" y="111"/>
                      </a:lnTo>
                      <a:lnTo>
                        <a:pt x="136" y="106"/>
                      </a:lnTo>
                      <a:lnTo>
                        <a:pt x="138" y="100"/>
                      </a:lnTo>
                      <a:lnTo>
                        <a:pt x="141" y="93"/>
                      </a:lnTo>
                      <a:lnTo>
                        <a:pt x="142" y="86"/>
                      </a:lnTo>
                      <a:lnTo>
                        <a:pt x="143" y="79"/>
                      </a:lnTo>
                      <a:lnTo>
                        <a:pt x="143" y="72"/>
                      </a:lnTo>
                      <a:lnTo>
                        <a:pt x="143" y="64"/>
                      </a:lnTo>
                      <a:lnTo>
                        <a:pt x="142" y="57"/>
                      </a:lnTo>
                      <a:lnTo>
                        <a:pt x="141" y="50"/>
                      </a:lnTo>
                      <a:lnTo>
                        <a:pt x="138" y="43"/>
                      </a:lnTo>
                      <a:lnTo>
                        <a:pt x="136" y="37"/>
                      </a:lnTo>
                      <a:lnTo>
                        <a:pt x="132" y="32"/>
                      </a:lnTo>
                      <a:lnTo>
                        <a:pt x="128" y="25"/>
                      </a:lnTo>
                      <a:lnTo>
                        <a:pt x="123" y="20"/>
                      </a:lnTo>
                      <a:lnTo>
                        <a:pt x="118" y="16"/>
                      </a:lnTo>
                      <a:lnTo>
                        <a:pt x="113" y="11"/>
                      </a:lnTo>
                      <a:lnTo>
                        <a:pt x="106" y="9"/>
                      </a:lnTo>
                      <a:lnTo>
                        <a:pt x="100" y="5"/>
                      </a:lnTo>
                      <a:lnTo>
                        <a:pt x="93" y="2"/>
                      </a:lnTo>
                      <a:lnTo>
                        <a:pt x="86" y="1"/>
                      </a:lnTo>
                      <a:lnTo>
                        <a:pt x="79" y="0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7" y="1"/>
                      </a:lnTo>
                      <a:lnTo>
                        <a:pt x="51" y="2"/>
                      </a:lnTo>
                      <a:lnTo>
                        <a:pt x="43" y="5"/>
                      </a:lnTo>
                      <a:lnTo>
                        <a:pt x="37" y="9"/>
                      </a:lnTo>
                      <a:lnTo>
                        <a:pt x="32" y="11"/>
                      </a:lnTo>
                      <a:lnTo>
                        <a:pt x="27" y="16"/>
                      </a:lnTo>
                      <a:lnTo>
                        <a:pt x="21" y="20"/>
                      </a:lnTo>
                      <a:lnTo>
                        <a:pt x="16" y="25"/>
                      </a:lnTo>
                      <a:lnTo>
                        <a:pt x="12" y="32"/>
                      </a:lnTo>
                      <a:lnTo>
                        <a:pt x="9" y="37"/>
                      </a:lnTo>
                      <a:lnTo>
                        <a:pt x="5" y="43"/>
                      </a:lnTo>
                      <a:lnTo>
                        <a:pt x="4" y="50"/>
                      </a:lnTo>
                      <a:lnTo>
                        <a:pt x="1" y="57"/>
                      </a:lnTo>
                      <a:lnTo>
                        <a:pt x="0" y="64"/>
                      </a:lnTo>
                      <a:lnTo>
                        <a:pt x="0" y="72"/>
                      </a:lnTo>
                      <a:lnTo>
                        <a:pt x="0" y="79"/>
                      </a:lnTo>
                      <a:lnTo>
                        <a:pt x="1" y="86"/>
                      </a:lnTo>
                      <a:lnTo>
                        <a:pt x="4" y="93"/>
                      </a:lnTo>
                      <a:lnTo>
                        <a:pt x="5" y="100"/>
                      </a:lnTo>
                      <a:lnTo>
                        <a:pt x="9" y="106"/>
                      </a:lnTo>
                      <a:lnTo>
                        <a:pt x="12" y="111"/>
                      </a:lnTo>
                      <a:lnTo>
                        <a:pt x="16" y="118"/>
                      </a:lnTo>
                      <a:lnTo>
                        <a:pt x="21" y="123"/>
                      </a:lnTo>
                      <a:lnTo>
                        <a:pt x="27" y="127"/>
                      </a:lnTo>
                      <a:lnTo>
                        <a:pt x="32" y="132"/>
                      </a:lnTo>
                      <a:lnTo>
                        <a:pt x="37" y="134"/>
                      </a:lnTo>
                      <a:lnTo>
                        <a:pt x="43" y="138"/>
                      </a:lnTo>
                      <a:lnTo>
                        <a:pt x="51" y="141"/>
                      </a:lnTo>
                      <a:lnTo>
                        <a:pt x="57" y="142"/>
                      </a:lnTo>
                      <a:lnTo>
                        <a:pt x="64" y="143"/>
                      </a:lnTo>
                      <a:lnTo>
                        <a:pt x="72" y="143"/>
                      </a:lnTo>
                      <a:close/>
                    </a:path>
                  </a:pathLst>
                </a:custGeom>
                <a:solidFill>
                  <a:srgbClr val="5FD6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Freeform 3401">
                  <a:extLst>
                    <a:ext uri="{FF2B5EF4-FFF2-40B4-BE49-F238E27FC236}">
                      <a16:creationId xmlns:a16="http://schemas.microsoft.com/office/drawing/2014/main" id="{B07E3CCF-53AD-4863-8CDF-19B879908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203" y="3743581"/>
                  <a:ext cx="259179" cy="342644"/>
                </a:xfrm>
                <a:custGeom>
                  <a:avLst/>
                  <a:gdLst>
                    <a:gd name="T0" fmla="*/ 0 w 236"/>
                    <a:gd name="T1" fmla="*/ 11 h 312"/>
                    <a:gd name="T2" fmla="*/ 0 w 236"/>
                    <a:gd name="T3" fmla="*/ 40 h 312"/>
                    <a:gd name="T4" fmla="*/ 1 w 236"/>
                    <a:gd name="T5" fmla="*/ 67 h 312"/>
                    <a:gd name="T6" fmla="*/ 4 w 236"/>
                    <a:gd name="T7" fmla="*/ 81 h 312"/>
                    <a:gd name="T8" fmla="*/ 5 w 236"/>
                    <a:gd name="T9" fmla="*/ 94 h 312"/>
                    <a:gd name="T10" fmla="*/ 8 w 236"/>
                    <a:gd name="T11" fmla="*/ 106 h 312"/>
                    <a:gd name="T12" fmla="*/ 12 w 236"/>
                    <a:gd name="T13" fmla="*/ 119 h 312"/>
                    <a:gd name="T14" fmla="*/ 16 w 236"/>
                    <a:gd name="T15" fmla="*/ 131 h 312"/>
                    <a:gd name="T16" fmla="*/ 21 w 236"/>
                    <a:gd name="T17" fmla="*/ 142 h 312"/>
                    <a:gd name="T18" fmla="*/ 27 w 236"/>
                    <a:gd name="T19" fmla="*/ 153 h 312"/>
                    <a:gd name="T20" fmla="*/ 34 w 236"/>
                    <a:gd name="T21" fmla="*/ 163 h 312"/>
                    <a:gd name="T22" fmla="*/ 41 w 236"/>
                    <a:gd name="T23" fmla="*/ 171 h 312"/>
                    <a:gd name="T24" fmla="*/ 50 w 236"/>
                    <a:gd name="T25" fmla="*/ 178 h 312"/>
                    <a:gd name="T26" fmla="*/ 60 w 236"/>
                    <a:gd name="T27" fmla="*/ 185 h 312"/>
                    <a:gd name="T28" fmla="*/ 72 w 236"/>
                    <a:gd name="T29" fmla="*/ 189 h 312"/>
                    <a:gd name="T30" fmla="*/ 72 w 236"/>
                    <a:gd name="T31" fmla="*/ 312 h 312"/>
                    <a:gd name="T32" fmla="*/ 168 w 236"/>
                    <a:gd name="T33" fmla="*/ 312 h 312"/>
                    <a:gd name="T34" fmla="*/ 168 w 236"/>
                    <a:gd name="T35" fmla="*/ 189 h 312"/>
                    <a:gd name="T36" fmla="*/ 180 w 236"/>
                    <a:gd name="T37" fmla="*/ 185 h 312"/>
                    <a:gd name="T38" fmla="*/ 190 w 236"/>
                    <a:gd name="T39" fmla="*/ 178 h 312"/>
                    <a:gd name="T40" fmla="*/ 199 w 236"/>
                    <a:gd name="T41" fmla="*/ 171 h 312"/>
                    <a:gd name="T42" fmla="*/ 207 w 236"/>
                    <a:gd name="T43" fmla="*/ 162 h 312"/>
                    <a:gd name="T44" fmla="*/ 213 w 236"/>
                    <a:gd name="T45" fmla="*/ 153 h 312"/>
                    <a:gd name="T46" fmla="*/ 220 w 236"/>
                    <a:gd name="T47" fmla="*/ 142 h 312"/>
                    <a:gd name="T48" fmla="*/ 224 w 236"/>
                    <a:gd name="T49" fmla="*/ 131 h 312"/>
                    <a:gd name="T50" fmla="*/ 227 w 236"/>
                    <a:gd name="T51" fmla="*/ 118 h 312"/>
                    <a:gd name="T52" fmla="*/ 233 w 236"/>
                    <a:gd name="T53" fmla="*/ 92 h 312"/>
                    <a:gd name="T54" fmla="*/ 235 w 236"/>
                    <a:gd name="T55" fmla="*/ 65 h 312"/>
                    <a:gd name="T56" fmla="*/ 235 w 236"/>
                    <a:gd name="T57" fmla="*/ 38 h 312"/>
                    <a:gd name="T58" fmla="*/ 236 w 236"/>
                    <a:gd name="T59" fmla="*/ 11 h 312"/>
                    <a:gd name="T60" fmla="*/ 236 w 236"/>
                    <a:gd name="T61" fmla="*/ 0 h 312"/>
                    <a:gd name="T62" fmla="*/ 0 w 236"/>
                    <a:gd name="T63" fmla="*/ 0 h 312"/>
                    <a:gd name="T64" fmla="*/ 0 w 236"/>
                    <a:gd name="T65" fmla="*/ 11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312">
                      <a:moveTo>
                        <a:pt x="0" y="11"/>
                      </a:moveTo>
                      <a:lnTo>
                        <a:pt x="0" y="40"/>
                      </a:lnTo>
                      <a:lnTo>
                        <a:pt x="1" y="67"/>
                      </a:lnTo>
                      <a:lnTo>
                        <a:pt x="4" y="81"/>
                      </a:lnTo>
                      <a:lnTo>
                        <a:pt x="5" y="94"/>
                      </a:lnTo>
                      <a:lnTo>
                        <a:pt x="8" y="106"/>
                      </a:lnTo>
                      <a:lnTo>
                        <a:pt x="12" y="119"/>
                      </a:lnTo>
                      <a:lnTo>
                        <a:pt x="16" y="131"/>
                      </a:lnTo>
                      <a:lnTo>
                        <a:pt x="21" y="142"/>
                      </a:lnTo>
                      <a:lnTo>
                        <a:pt x="27" y="153"/>
                      </a:lnTo>
                      <a:lnTo>
                        <a:pt x="34" y="163"/>
                      </a:lnTo>
                      <a:lnTo>
                        <a:pt x="41" y="171"/>
                      </a:lnTo>
                      <a:lnTo>
                        <a:pt x="50" y="178"/>
                      </a:lnTo>
                      <a:lnTo>
                        <a:pt x="60" y="185"/>
                      </a:lnTo>
                      <a:lnTo>
                        <a:pt x="72" y="189"/>
                      </a:lnTo>
                      <a:lnTo>
                        <a:pt x="72" y="312"/>
                      </a:lnTo>
                      <a:lnTo>
                        <a:pt x="168" y="312"/>
                      </a:lnTo>
                      <a:lnTo>
                        <a:pt x="168" y="189"/>
                      </a:lnTo>
                      <a:lnTo>
                        <a:pt x="180" y="185"/>
                      </a:lnTo>
                      <a:lnTo>
                        <a:pt x="190" y="178"/>
                      </a:lnTo>
                      <a:lnTo>
                        <a:pt x="199" y="171"/>
                      </a:lnTo>
                      <a:lnTo>
                        <a:pt x="207" y="162"/>
                      </a:lnTo>
                      <a:lnTo>
                        <a:pt x="213" y="153"/>
                      </a:lnTo>
                      <a:lnTo>
                        <a:pt x="220" y="142"/>
                      </a:lnTo>
                      <a:lnTo>
                        <a:pt x="224" y="131"/>
                      </a:lnTo>
                      <a:lnTo>
                        <a:pt x="227" y="118"/>
                      </a:lnTo>
                      <a:lnTo>
                        <a:pt x="233" y="92"/>
                      </a:lnTo>
                      <a:lnTo>
                        <a:pt x="235" y="65"/>
                      </a:lnTo>
                      <a:lnTo>
                        <a:pt x="235" y="38"/>
                      </a:lnTo>
                      <a:lnTo>
                        <a:pt x="236" y="11"/>
                      </a:lnTo>
                      <a:lnTo>
                        <a:pt x="236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2EC2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highlight>
                      <a:srgbClr val="0BB7FC"/>
                    </a:highlight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4279115" y="3522896"/>
                <a:ext cx="259179" cy="527145"/>
                <a:chOff x="1645203" y="3559080"/>
                <a:chExt cx="259179" cy="527145"/>
              </a:xfrm>
            </p:grpSpPr>
            <p:sp>
              <p:nvSpPr>
                <p:cNvPr id="58" name="Freeform 3400">
                  <a:extLst>
                    <a:ext uri="{FF2B5EF4-FFF2-40B4-BE49-F238E27FC236}">
                      <a16:creationId xmlns:a16="http://schemas.microsoft.com/office/drawing/2014/main" id="{E898F7DC-EA73-4802-9872-934FF9F3D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7918" y="3559080"/>
                  <a:ext cx="158144" cy="158144"/>
                </a:xfrm>
                <a:custGeom>
                  <a:avLst/>
                  <a:gdLst>
                    <a:gd name="T0" fmla="*/ 79 w 143"/>
                    <a:gd name="T1" fmla="*/ 143 h 143"/>
                    <a:gd name="T2" fmla="*/ 93 w 143"/>
                    <a:gd name="T3" fmla="*/ 141 h 143"/>
                    <a:gd name="T4" fmla="*/ 106 w 143"/>
                    <a:gd name="T5" fmla="*/ 134 h 143"/>
                    <a:gd name="T6" fmla="*/ 118 w 143"/>
                    <a:gd name="T7" fmla="*/ 127 h 143"/>
                    <a:gd name="T8" fmla="*/ 128 w 143"/>
                    <a:gd name="T9" fmla="*/ 118 h 143"/>
                    <a:gd name="T10" fmla="*/ 136 w 143"/>
                    <a:gd name="T11" fmla="*/ 106 h 143"/>
                    <a:gd name="T12" fmla="*/ 141 w 143"/>
                    <a:gd name="T13" fmla="*/ 93 h 143"/>
                    <a:gd name="T14" fmla="*/ 143 w 143"/>
                    <a:gd name="T15" fmla="*/ 79 h 143"/>
                    <a:gd name="T16" fmla="*/ 143 w 143"/>
                    <a:gd name="T17" fmla="*/ 64 h 143"/>
                    <a:gd name="T18" fmla="*/ 141 w 143"/>
                    <a:gd name="T19" fmla="*/ 50 h 143"/>
                    <a:gd name="T20" fmla="*/ 136 w 143"/>
                    <a:gd name="T21" fmla="*/ 37 h 143"/>
                    <a:gd name="T22" fmla="*/ 128 w 143"/>
                    <a:gd name="T23" fmla="*/ 25 h 143"/>
                    <a:gd name="T24" fmla="*/ 118 w 143"/>
                    <a:gd name="T25" fmla="*/ 16 h 143"/>
                    <a:gd name="T26" fmla="*/ 106 w 143"/>
                    <a:gd name="T27" fmla="*/ 9 h 143"/>
                    <a:gd name="T28" fmla="*/ 93 w 143"/>
                    <a:gd name="T29" fmla="*/ 2 h 143"/>
                    <a:gd name="T30" fmla="*/ 79 w 143"/>
                    <a:gd name="T31" fmla="*/ 0 h 143"/>
                    <a:gd name="T32" fmla="*/ 64 w 143"/>
                    <a:gd name="T33" fmla="*/ 0 h 143"/>
                    <a:gd name="T34" fmla="*/ 51 w 143"/>
                    <a:gd name="T35" fmla="*/ 2 h 143"/>
                    <a:gd name="T36" fmla="*/ 37 w 143"/>
                    <a:gd name="T37" fmla="*/ 9 h 143"/>
                    <a:gd name="T38" fmla="*/ 27 w 143"/>
                    <a:gd name="T39" fmla="*/ 16 h 143"/>
                    <a:gd name="T40" fmla="*/ 16 w 143"/>
                    <a:gd name="T41" fmla="*/ 25 h 143"/>
                    <a:gd name="T42" fmla="*/ 9 w 143"/>
                    <a:gd name="T43" fmla="*/ 37 h 143"/>
                    <a:gd name="T44" fmla="*/ 4 w 143"/>
                    <a:gd name="T45" fmla="*/ 50 h 143"/>
                    <a:gd name="T46" fmla="*/ 0 w 143"/>
                    <a:gd name="T47" fmla="*/ 64 h 143"/>
                    <a:gd name="T48" fmla="*/ 0 w 143"/>
                    <a:gd name="T49" fmla="*/ 79 h 143"/>
                    <a:gd name="T50" fmla="*/ 4 w 143"/>
                    <a:gd name="T51" fmla="*/ 93 h 143"/>
                    <a:gd name="T52" fmla="*/ 9 w 143"/>
                    <a:gd name="T53" fmla="*/ 106 h 143"/>
                    <a:gd name="T54" fmla="*/ 16 w 143"/>
                    <a:gd name="T55" fmla="*/ 118 h 143"/>
                    <a:gd name="T56" fmla="*/ 27 w 143"/>
                    <a:gd name="T57" fmla="*/ 127 h 143"/>
                    <a:gd name="T58" fmla="*/ 37 w 143"/>
                    <a:gd name="T59" fmla="*/ 134 h 143"/>
                    <a:gd name="T60" fmla="*/ 51 w 143"/>
                    <a:gd name="T61" fmla="*/ 141 h 143"/>
                    <a:gd name="T62" fmla="*/ 64 w 143"/>
                    <a:gd name="T63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3" h="143">
                      <a:moveTo>
                        <a:pt x="72" y="143"/>
                      </a:moveTo>
                      <a:lnTo>
                        <a:pt x="79" y="143"/>
                      </a:lnTo>
                      <a:lnTo>
                        <a:pt x="87" y="142"/>
                      </a:lnTo>
                      <a:lnTo>
                        <a:pt x="93" y="141"/>
                      </a:lnTo>
                      <a:lnTo>
                        <a:pt x="100" y="138"/>
                      </a:lnTo>
                      <a:lnTo>
                        <a:pt x="106" y="134"/>
                      </a:lnTo>
                      <a:lnTo>
                        <a:pt x="113" y="132"/>
                      </a:lnTo>
                      <a:lnTo>
                        <a:pt x="118" y="127"/>
                      </a:lnTo>
                      <a:lnTo>
                        <a:pt x="123" y="123"/>
                      </a:lnTo>
                      <a:lnTo>
                        <a:pt x="128" y="118"/>
                      </a:lnTo>
                      <a:lnTo>
                        <a:pt x="132" y="111"/>
                      </a:lnTo>
                      <a:lnTo>
                        <a:pt x="136" y="106"/>
                      </a:lnTo>
                      <a:lnTo>
                        <a:pt x="138" y="100"/>
                      </a:lnTo>
                      <a:lnTo>
                        <a:pt x="141" y="93"/>
                      </a:lnTo>
                      <a:lnTo>
                        <a:pt x="142" y="86"/>
                      </a:lnTo>
                      <a:lnTo>
                        <a:pt x="143" y="79"/>
                      </a:lnTo>
                      <a:lnTo>
                        <a:pt x="143" y="72"/>
                      </a:lnTo>
                      <a:lnTo>
                        <a:pt x="143" y="64"/>
                      </a:lnTo>
                      <a:lnTo>
                        <a:pt x="142" y="57"/>
                      </a:lnTo>
                      <a:lnTo>
                        <a:pt x="141" y="50"/>
                      </a:lnTo>
                      <a:lnTo>
                        <a:pt x="138" y="43"/>
                      </a:lnTo>
                      <a:lnTo>
                        <a:pt x="136" y="37"/>
                      </a:lnTo>
                      <a:lnTo>
                        <a:pt x="132" y="32"/>
                      </a:lnTo>
                      <a:lnTo>
                        <a:pt x="128" y="25"/>
                      </a:lnTo>
                      <a:lnTo>
                        <a:pt x="123" y="20"/>
                      </a:lnTo>
                      <a:lnTo>
                        <a:pt x="118" y="16"/>
                      </a:lnTo>
                      <a:lnTo>
                        <a:pt x="113" y="11"/>
                      </a:lnTo>
                      <a:lnTo>
                        <a:pt x="106" y="9"/>
                      </a:lnTo>
                      <a:lnTo>
                        <a:pt x="100" y="5"/>
                      </a:lnTo>
                      <a:lnTo>
                        <a:pt x="93" y="2"/>
                      </a:lnTo>
                      <a:lnTo>
                        <a:pt x="86" y="1"/>
                      </a:lnTo>
                      <a:lnTo>
                        <a:pt x="79" y="0"/>
                      </a:lnTo>
                      <a:lnTo>
                        <a:pt x="72" y="0"/>
                      </a:lnTo>
                      <a:lnTo>
                        <a:pt x="64" y="0"/>
                      </a:lnTo>
                      <a:lnTo>
                        <a:pt x="57" y="1"/>
                      </a:lnTo>
                      <a:lnTo>
                        <a:pt x="51" y="2"/>
                      </a:lnTo>
                      <a:lnTo>
                        <a:pt x="43" y="5"/>
                      </a:lnTo>
                      <a:lnTo>
                        <a:pt x="37" y="9"/>
                      </a:lnTo>
                      <a:lnTo>
                        <a:pt x="32" y="11"/>
                      </a:lnTo>
                      <a:lnTo>
                        <a:pt x="27" y="16"/>
                      </a:lnTo>
                      <a:lnTo>
                        <a:pt x="21" y="20"/>
                      </a:lnTo>
                      <a:lnTo>
                        <a:pt x="16" y="25"/>
                      </a:lnTo>
                      <a:lnTo>
                        <a:pt x="12" y="32"/>
                      </a:lnTo>
                      <a:lnTo>
                        <a:pt x="9" y="37"/>
                      </a:lnTo>
                      <a:lnTo>
                        <a:pt x="5" y="43"/>
                      </a:lnTo>
                      <a:lnTo>
                        <a:pt x="4" y="50"/>
                      </a:lnTo>
                      <a:lnTo>
                        <a:pt x="1" y="57"/>
                      </a:lnTo>
                      <a:lnTo>
                        <a:pt x="0" y="64"/>
                      </a:lnTo>
                      <a:lnTo>
                        <a:pt x="0" y="72"/>
                      </a:lnTo>
                      <a:lnTo>
                        <a:pt x="0" y="79"/>
                      </a:lnTo>
                      <a:lnTo>
                        <a:pt x="1" y="86"/>
                      </a:lnTo>
                      <a:lnTo>
                        <a:pt x="4" y="93"/>
                      </a:lnTo>
                      <a:lnTo>
                        <a:pt x="5" y="100"/>
                      </a:lnTo>
                      <a:lnTo>
                        <a:pt x="9" y="106"/>
                      </a:lnTo>
                      <a:lnTo>
                        <a:pt x="12" y="111"/>
                      </a:lnTo>
                      <a:lnTo>
                        <a:pt x="16" y="118"/>
                      </a:lnTo>
                      <a:lnTo>
                        <a:pt x="21" y="123"/>
                      </a:lnTo>
                      <a:lnTo>
                        <a:pt x="27" y="127"/>
                      </a:lnTo>
                      <a:lnTo>
                        <a:pt x="32" y="132"/>
                      </a:lnTo>
                      <a:lnTo>
                        <a:pt x="37" y="134"/>
                      </a:lnTo>
                      <a:lnTo>
                        <a:pt x="43" y="138"/>
                      </a:lnTo>
                      <a:lnTo>
                        <a:pt x="51" y="141"/>
                      </a:lnTo>
                      <a:lnTo>
                        <a:pt x="57" y="142"/>
                      </a:lnTo>
                      <a:lnTo>
                        <a:pt x="64" y="143"/>
                      </a:lnTo>
                      <a:lnTo>
                        <a:pt x="72" y="14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3401">
                  <a:extLst>
                    <a:ext uri="{FF2B5EF4-FFF2-40B4-BE49-F238E27FC236}">
                      <a16:creationId xmlns:a16="http://schemas.microsoft.com/office/drawing/2014/main" id="{B07E3CCF-53AD-4863-8CDF-19B879908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203" y="3743581"/>
                  <a:ext cx="259179" cy="342644"/>
                </a:xfrm>
                <a:custGeom>
                  <a:avLst/>
                  <a:gdLst>
                    <a:gd name="T0" fmla="*/ 0 w 236"/>
                    <a:gd name="T1" fmla="*/ 11 h 312"/>
                    <a:gd name="T2" fmla="*/ 0 w 236"/>
                    <a:gd name="T3" fmla="*/ 40 h 312"/>
                    <a:gd name="T4" fmla="*/ 1 w 236"/>
                    <a:gd name="T5" fmla="*/ 67 h 312"/>
                    <a:gd name="T6" fmla="*/ 4 w 236"/>
                    <a:gd name="T7" fmla="*/ 81 h 312"/>
                    <a:gd name="T8" fmla="*/ 5 w 236"/>
                    <a:gd name="T9" fmla="*/ 94 h 312"/>
                    <a:gd name="T10" fmla="*/ 8 w 236"/>
                    <a:gd name="T11" fmla="*/ 106 h 312"/>
                    <a:gd name="T12" fmla="*/ 12 w 236"/>
                    <a:gd name="T13" fmla="*/ 119 h 312"/>
                    <a:gd name="T14" fmla="*/ 16 w 236"/>
                    <a:gd name="T15" fmla="*/ 131 h 312"/>
                    <a:gd name="T16" fmla="*/ 21 w 236"/>
                    <a:gd name="T17" fmla="*/ 142 h 312"/>
                    <a:gd name="T18" fmla="*/ 27 w 236"/>
                    <a:gd name="T19" fmla="*/ 153 h 312"/>
                    <a:gd name="T20" fmla="*/ 34 w 236"/>
                    <a:gd name="T21" fmla="*/ 163 h 312"/>
                    <a:gd name="T22" fmla="*/ 41 w 236"/>
                    <a:gd name="T23" fmla="*/ 171 h 312"/>
                    <a:gd name="T24" fmla="*/ 50 w 236"/>
                    <a:gd name="T25" fmla="*/ 178 h 312"/>
                    <a:gd name="T26" fmla="*/ 60 w 236"/>
                    <a:gd name="T27" fmla="*/ 185 h 312"/>
                    <a:gd name="T28" fmla="*/ 72 w 236"/>
                    <a:gd name="T29" fmla="*/ 189 h 312"/>
                    <a:gd name="T30" fmla="*/ 72 w 236"/>
                    <a:gd name="T31" fmla="*/ 312 h 312"/>
                    <a:gd name="T32" fmla="*/ 168 w 236"/>
                    <a:gd name="T33" fmla="*/ 312 h 312"/>
                    <a:gd name="T34" fmla="*/ 168 w 236"/>
                    <a:gd name="T35" fmla="*/ 189 h 312"/>
                    <a:gd name="T36" fmla="*/ 180 w 236"/>
                    <a:gd name="T37" fmla="*/ 185 h 312"/>
                    <a:gd name="T38" fmla="*/ 190 w 236"/>
                    <a:gd name="T39" fmla="*/ 178 h 312"/>
                    <a:gd name="T40" fmla="*/ 199 w 236"/>
                    <a:gd name="T41" fmla="*/ 171 h 312"/>
                    <a:gd name="T42" fmla="*/ 207 w 236"/>
                    <a:gd name="T43" fmla="*/ 162 h 312"/>
                    <a:gd name="T44" fmla="*/ 213 w 236"/>
                    <a:gd name="T45" fmla="*/ 153 h 312"/>
                    <a:gd name="T46" fmla="*/ 220 w 236"/>
                    <a:gd name="T47" fmla="*/ 142 h 312"/>
                    <a:gd name="T48" fmla="*/ 224 w 236"/>
                    <a:gd name="T49" fmla="*/ 131 h 312"/>
                    <a:gd name="T50" fmla="*/ 227 w 236"/>
                    <a:gd name="T51" fmla="*/ 118 h 312"/>
                    <a:gd name="T52" fmla="*/ 233 w 236"/>
                    <a:gd name="T53" fmla="*/ 92 h 312"/>
                    <a:gd name="T54" fmla="*/ 235 w 236"/>
                    <a:gd name="T55" fmla="*/ 65 h 312"/>
                    <a:gd name="T56" fmla="*/ 235 w 236"/>
                    <a:gd name="T57" fmla="*/ 38 h 312"/>
                    <a:gd name="T58" fmla="*/ 236 w 236"/>
                    <a:gd name="T59" fmla="*/ 11 h 312"/>
                    <a:gd name="T60" fmla="*/ 236 w 236"/>
                    <a:gd name="T61" fmla="*/ 0 h 312"/>
                    <a:gd name="T62" fmla="*/ 0 w 236"/>
                    <a:gd name="T63" fmla="*/ 0 h 312"/>
                    <a:gd name="T64" fmla="*/ 0 w 236"/>
                    <a:gd name="T65" fmla="*/ 11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" h="312">
                      <a:moveTo>
                        <a:pt x="0" y="11"/>
                      </a:moveTo>
                      <a:lnTo>
                        <a:pt x="0" y="40"/>
                      </a:lnTo>
                      <a:lnTo>
                        <a:pt x="1" y="67"/>
                      </a:lnTo>
                      <a:lnTo>
                        <a:pt x="4" y="81"/>
                      </a:lnTo>
                      <a:lnTo>
                        <a:pt x="5" y="94"/>
                      </a:lnTo>
                      <a:lnTo>
                        <a:pt x="8" y="106"/>
                      </a:lnTo>
                      <a:lnTo>
                        <a:pt x="12" y="119"/>
                      </a:lnTo>
                      <a:lnTo>
                        <a:pt x="16" y="131"/>
                      </a:lnTo>
                      <a:lnTo>
                        <a:pt x="21" y="142"/>
                      </a:lnTo>
                      <a:lnTo>
                        <a:pt x="27" y="153"/>
                      </a:lnTo>
                      <a:lnTo>
                        <a:pt x="34" y="163"/>
                      </a:lnTo>
                      <a:lnTo>
                        <a:pt x="41" y="171"/>
                      </a:lnTo>
                      <a:lnTo>
                        <a:pt x="50" y="178"/>
                      </a:lnTo>
                      <a:lnTo>
                        <a:pt x="60" y="185"/>
                      </a:lnTo>
                      <a:lnTo>
                        <a:pt x="72" y="189"/>
                      </a:lnTo>
                      <a:lnTo>
                        <a:pt x="72" y="312"/>
                      </a:lnTo>
                      <a:lnTo>
                        <a:pt x="168" y="312"/>
                      </a:lnTo>
                      <a:lnTo>
                        <a:pt x="168" y="189"/>
                      </a:lnTo>
                      <a:lnTo>
                        <a:pt x="180" y="185"/>
                      </a:lnTo>
                      <a:lnTo>
                        <a:pt x="190" y="178"/>
                      </a:lnTo>
                      <a:lnTo>
                        <a:pt x="199" y="171"/>
                      </a:lnTo>
                      <a:lnTo>
                        <a:pt x="207" y="162"/>
                      </a:lnTo>
                      <a:lnTo>
                        <a:pt x="213" y="153"/>
                      </a:lnTo>
                      <a:lnTo>
                        <a:pt x="220" y="142"/>
                      </a:lnTo>
                      <a:lnTo>
                        <a:pt x="224" y="131"/>
                      </a:lnTo>
                      <a:lnTo>
                        <a:pt x="227" y="118"/>
                      </a:lnTo>
                      <a:lnTo>
                        <a:pt x="233" y="92"/>
                      </a:lnTo>
                      <a:lnTo>
                        <a:pt x="235" y="65"/>
                      </a:lnTo>
                      <a:lnTo>
                        <a:pt x="235" y="38"/>
                      </a:lnTo>
                      <a:lnTo>
                        <a:pt x="236" y="11"/>
                      </a:lnTo>
                      <a:lnTo>
                        <a:pt x="236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1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245" y="3525903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4" name="Rectangle: Rounded Corners 23">
            <a:extLst>
              <a:ext uri="{FF2B5EF4-FFF2-40B4-BE49-F238E27FC236}">
                <a16:creationId xmlns:a16="http://schemas.microsoft.com/office/drawing/2014/main" id="{13755BCC-DC99-4349-9DB2-BE369F2C1A03}"/>
              </a:ext>
            </a:extLst>
          </p:cNvPr>
          <p:cNvSpPr/>
          <p:nvPr/>
        </p:nvSpPr>
        <p:spPr>
          <a:xfrm>
            <a:off x="6891563" y="3028950"/>
            <a:ext cx="4597693" cy="30672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2147BA2-EBE1-4EB3-A9F2-57DA9B425516}"/>
              </a:ext>
            </a:extLst>
          </p:cNvPr>
          <p:cNvSpPr/>
          <p:nvPr/>
        </p:nvSpPr>
        <p:spPr>
          <a:xfrm>
            <a:off x="6613079" y="4562589"/>
            <a:ext cx="2083563" cy="892626"/>
          </a:xfrm>
          <a:prstGeom prst="rect">
            <a:avLst/>
          </a:prstGeom>
          <a:gradFill>
            <a:gsLst>
              <a:gs pos="4000">
                <a:srgbClr val="37D7D7"/>
              </a:gs>
              <a:gs pos="100000">
                <a:srgbClr val="2EC2CE"/>
              </a:gs>
            </a:gsLst>
            <a:lin ang="126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CACFB4-985D-4F2E-9AE8-3FC548FF96A6}"/>
              </a:ext>
            </a:extLst>
          </p:cNvPr>
          <p:cNvSpPr txBox="1"/>
          <p:nvPr/>
        </p:nvSpPr>
        <p:spPr>
          <a:xfrm>
            <a:off x="7021580" y="4646025"/>
            <a:ext cx="13835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d-ID" sz="4800" b="1" i="1" dirty="0">
                <a:solidFill>
                  <a:srgbClr val="404042"/>
                </a:solidFill>
                <a:cs typeface="Segoe UI" panose="020B0502040204020203" pitchFamily="34" charset="0"/>
              </a:rPr>
              <a:t>4%</a:t>
            </a:r>
            <a:endParaRPr lang="en-US" sz="4800" b="1" i="1" dirty="0">
              <a:solidFill>
                <a:srgbClr val="404042"/>
              </a:solidFill>
              <a:cs typeface="Segoe UI" panose="020B0502040204020203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D6E24E6-7222-4D2B-8D6A-06551239BF2B}"/>
              </a:ext>
            </a:extLst>
          </p:cNvPr>
          <p:cNvSpPr/>
          <p:nvPr/>
        </p:nvSpPr>
        <p:spPr>
          <a:xfrm>
            <a:off x="9021783" y="4857276"/>
            <a:ext cx="2238299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7" name="Freeform 3401">
            <a:extLst>
              <a:ext uri="{FF2B5EF4-FFF2-40B4-BE49-F238E27FC236}">
                <a16:creationId xmlns:a16="http://schemas.microsoft.com/office/drawing/2014/main" id="{87B9F2B6-4F65-B140-AAA1-1D9D7E585891}"/>
              </a:ext>
            </a:extLst>
          </p:cNvPr>
          <p:cNvSpPr>
            <a:spLocks/>
          </p:cNvSpPr>
          <p:nvPr/>
        </p:nvSpPr>
        <p:spPr bwMode="auto">
          <a:xfrm>
            <a:off x="4290642" y="3762770"/>
            <a:ext cx="259179" cy="342644"/>
          </a:xfrm>
          <a:custGeom>
            <a:avLst/>
            <a:gdLst>
              <a:gd name="T0" fmla="*/ 0 w 236"/>
              <a:gd name="T1" fmla="*/ 11 h 312"/>
              <a:gd name="T2" fmla="*/ 0 w 236"/>
              <a:gd name="T3" fmla="*/ 40 h 312"/>
              <a:gd name="T4" fmla="*/ 1 w 236"/>
              <a:gd name="T5" fmla="*/ 67 h 312"/>
              <a:gd name="T6" fmla="*/ 4 w 236"/>
              <a:gd name="T7" fmla="*/ 81 h 312"/>
              <a:gd name="T8" fmla="*/ 5 w 236"/>
              <a:gd name="T9" fmla="*/ 94 h 312"/>
              <a:gd name="T10" fmla="*/ 8 w 236"/>
              <a:gd name="T11" fmla="*/ 106 h 312"/>
              <a:gd name="T12" fmla="*/ 12 w 236"/>
              <a:gd name="T13" fmla="*/ 119 h 312"/>
              <a:gd name="T14" fmla="*/ 16 w 236"/>
              <a:gd name="T15" fmla="*/ 131 h 312"/>
              <a:gd name="T16" fmla="*/ 21 w 236"/>
              <a:gd name="T17" fmla="*/ 142 h 312"/>
              <a:gd name="T18" fmla="*/ 27 w 236"/>
              <a:gd name="T19" fmla="*/ 153 h 312"/>
              <a:gd name="T20" fmla="*/ 34 w 236"/>
              <a:gd name="T21" fmla="*/ 163 h 312"/>
              <a:gd name="T22" fmla="*/ 41 w 236"/>
              <a:gd name="T23" fmla="*/ 171 h 312"/>
              <a:gd name="T24" fmla="*/ 50 w 236"/>
              <a:gd name="T25" fmla="*/ 178 h 312"/>
              <a:gd name="T26" fmla="*/ 60 w 236"/>
              <a:gd name="T27" fmla="*/ 185 h 312"/>
              <a:gd name="T28" fmla="*/ 72 w 236"/>
              <a:gd name="T29" fmla="*/ 189 h 312"/>
              <a:gd name="T30" fmla="*/ 72 w 236"/>
              <a:gd name="T31" fmla="*/ 312 h 312"/>
              <a:gd name="T32" fmla="*/ 168 w 236"/>
              <a:gd name="T33" fmla="*/ 312 h 312"/>
              <a:gd name="T34" fmla="*/ 168 w 236"/>
              <a:gd name="T35" fmla="*/ 189 h 312"/>
              <a:gd name="T36" fmla="*/ 180 w 236"/>
              <a:gd name="T37" fmla="*/ 185 h 312"/>
              <a:gd name="T38" fmla="*/ 190 w 236"/>
              <a:gd name="T39" fmla="*/ 178 h 312"/>
              <a:gd name="T40" fmla="*/ 199 w 236"/>
              <a:gd name="T41" fmla="*/ 171 h 312"/>
              <a:gd name="T42" fmla="*/ 207 w 236"/>
              <a:gd name="T43" fmla="*/ 162 h 312"/>
              <a:gd name="T44" fmla="*/ 213 w 236"/>
              <a:gd name="T45" fmla="*/ 153 h 312"/>
              <a:gd name="T46" fmla="*/ 220 w 236"/>
              <a:gd name="T47" fmla="*/ 142 h 312"/>
              <a:gd name="T48" fmla="*/ 224 w 236"/>
              <a:gd name="T49" fmla="*/ 131 h 312"/>
              <a:gd name="T50" fmla="*/ 227 w 236"/>
              <a:gd name="T51" fmla="*/ 118 h 312"/>
              <a:gd name="T52" fmla="*/ 233 w 236"/>
              <a:gd name="T53" fmla="*/ 92 h 312"/>
              <a:gd name="T54" fmla="*/ 235 w 236"/>
              <a:gd name="T55" fmla="*/ 65 h 312"/>
              <a:gd name="T56" fmla="*/ 235 w 236"/>
              <a:gd name="T57" fmla="*/ 38 h 312"/>
              <a:gd name="T58" fmla="*/ 236 w 236"/>
              <a:gd name="T59" fmla="*/ 11 h 312"/>
              <a:gd name="T60" fmla="*/ 236 w 236"/>
              <a:gd name="T61" fmla="*/ 0 h 312"/>
              <a:gd name="T62" fmla="*/ 0 w 236"/>
              <a:gd name="T63" fmla="*/ 0 h 312"/>
              <a:gd name="T64" fmla="*/ 0 w 236"/>
              <a:gd name="T65" fmla="*/ 11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6" h="312">
                <a:moveTo>
                  <a:pt x="0" y="11"/>
                </a:moveTo>
                <a:lnTo>
                  <a:pt x="0" y="40"/>
                </a:lnTo>
                <a:lnTo>
                  <a:pt x="1" y="67"/>
                </a:lnTo>
                <a:lnTo>
                  <a:pt x="4" y="81"/>
                </a:lnTo>
                <a:lnTo>
                  <a:pt x="5" y="94"/>
                </a:lnTo>
                <a:lnTo>
                  <a:pt x="8" y="106"/>
                </a:lnTo>
                <a:lnTo>
                  <a:pt x="12" y="119"/>
                </a:lnTo>
                <a:lnTo>
                  <a:pt x="16" y="131"/>
                </a:lnTo>
                <a:lnTo>
                  <a:pt x="21" y="142"/>
                </a:lnTo>
                <a:lnTo>
                  <a:pt x="27" y="153"/>
                </a:lnTo>
                <a:lnTo>
                  <a:pt x="34" y="163"/>
                </a:lnTo>
                <a:lnTo>
                  <a:pt x="41" y="171"/>
                </a:lnTo>
                <a:lnTo>
                  <a:pt x="50" y="178"/>
                </a:lnTo>
                <a:lnTo>
                  <a:pt x="60" y="185"/>
                </a:lnTo>
                <a:lnTo>
                  <a:pt x="72" y="189"/>
                </a:lnTo>
                <a:lnTo>
                  <a:pt x="72" y="312"/>
                </a:lnTo>
                <a:lnTo>
                  <a:pt x="168" y="312"/>
                </a:lnTo>
                <a:lnTo>
                  <a:pt x="168" y="189"/>
                </a:lnTo>
                <a:lnTo>
                  <a:pt x="180" y="185"/>
                </a:lnTo>
                <a:lnTo>
                  <a:pt x="190" y="178"/>
                </a:lnTo>
                <a:lnTo>
                  <a:pt x="199" y="171"/>
                </a:lnTo>
                <a:lnTo>
                  <a:pt x="207" y="162"/>
                </a:lnTo>
                <a:lnTo>
                  <a:pt x="213" y="153"/>
                </a:lnTo>
                <a:lnTo>
                  <a:pt x="220" y="142"/>
                </a:lnTo>
                <a:lnTo>
                  <a:pt x="224" y="131"/>
                </a:lnTo>
                <a:lnTo>
                  <a:pt x="227" y="118"/>
                </a:lnTo>
                <a:lnTo>
                  <a:pt x="233" y="92"/>
                </a:lnTo>
                <a:lnTo>
                  <a:pt x="235" y="65"/>
                </a:lnTo>
                <a:lnTo>
                  <a:pt x="235" y="38"/>
                </a:lnTo>
                <a:lnTo>
                  <a:pt x="236" y="11"/>
                </a:lnTo>
                <a:lnTo>
                  <a:pt x="236" y="0"/>
                </a:lnTo>
                <a:lnTo>
                  <a:pt x="0" y="0"/>
                </a:lnTo>
                <a:lnTo>
                  <a:pt x="0" y="11"/>
                </a:lnTo>
                <a:close/>
              </a:path>
            </a:pathLst>
          </a:custGeom>
          <a:solidFill>
            <a:srgbClr val="2EC2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highlight>
                <a:srgbClr val="0BB7FC"/>
              </a:highlight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7327408" y="3566241"/>
            <a:ext cx="3542499" cy="551201"/>
            <a:chOff x="1406210" y="3501847"/>
            <a:chExt cx="3542499" cy="551201"/>
          </a:xfrm>
        </p:grpSpPr>
        <p:grpSp>
          <p:nvGrpSpPr>
            <p:cNvPr id="70" name="Group 69"/>
            <p:cNvGrpSpPr/>
            <p:nvPr/>
          </p:nvGrpSpPr>
          <p:grpSpPr>
            <a:xfrm>
              <a:off x="1406210" y="3501847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95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227040" y="3507861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91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637455" y="3510868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89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047870" y="3513875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87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458285" y="3516882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85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868700" y="3519889"/>
              <a:ext cx="259179" cy="527145"/>
              <a:chOff x="1645203" y="3559080"/>
              <a:chExt cx="259179" cy="527145"/>
            </a:xfrm>
          </p:grpSpPr>
          <p:sp>
            <p:nvSpPr>
              <p:cNvPr id="83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279115" y="3522896"/>
              <a:ext cx="259179" cy="527145"/>
              <a:chOff x="1645203" y="3559080"/>
              <a:chExt cx="259179" cy="527145"/>
            </a:xfrm>
          </p:grpSpPr>
          <p:sp>
            <p:nvSpPr>
              <p:cNvPr id="81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4689530" y="3525903"/>
              <a:ext cx="259179" cy="527145"/>
              <a:chOff x="1645203" y="3559080"/>
              <a:chExt cx="259179" cy="527145"/>
            </a:xfrm>
          </p:grpSpPr>
          <p:sp>
            <p:nvSpPr>
              <p:cNvPr id="79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8" name="Freeform 3401">
            <a:extLst>
              <a:ext uri="{FF2B5EF4-FFF2-40B4-BE49-F238E27FC236}">
                <a16:creationId xmlns:a16="http://schemas.microsoft.com/office/drawing/2014/main" id="{CD6DEA43-761A-EF4D-A567-288DD25740A9}"/>
              </a:ext>
            </a:extLst>
          </p:cNvPr>
          <p:cNvSpPr>
            <a:spLocks/>
          </p:cNvSpPr>
          <p:nvPr/>
        </p:nvSpPr>
        <p:spPr bwMode="auto">
          <a:xfrm>
            <a:off x="4682022" y="3742427"/>
            <a:ext cx="259179" cy="342644"/>
          </a:xfrm>
          <a:custGeom>
            <a:avLst/>
            <a:gdLst>
              <a:gd name="T0" fmla="*/ 0 w 236"/>
              <a:gd name="T1" fmla="*/ 11 h 312"/>
              <a:gd name="T2" fmla="*/ 0 w 236"/>
              <a:gd name="T3" fmla="*/ 40 h 312"/>
              <a:gd name="T4" fmla="*/ 1 w 236"/>
              <a:gd name="T5" fmla="*/ 67 h 312"/>
              <a:gd name="T6" fmla="*/ 4 w 236"/>
              <a:gd name="T7" fmla="*/ 81 h 312"/>
              <a:gd name="T8" fmla="*/ 5 w 236"/>
              <a:gd name="T9" fmla="*/ 94 h 312"/>
              <a:gd name="T10" fmla="*/ 8 w 236"/>
              <a:gd name="T11" fmla="*/ 106 h 312"/>
              <a:gd name="T12" fmla="*/ 12 w 236"/>
              <a:gd name="T13" fmla="*/ 119 h 312"/>
              <a:gd name="T14" fmla="*/ 16 w 236"/>
              <a:gd name="T15" fmla="*/ 131 h 312"/>
              <a:gd name="T16" fmla="*/ 21 w 236"/>
              <a:gd name="T17" fmla="*/ 142 h 312"/>
              <a:gd name="T18" fmla="*/ 27 w 236"/>
              <a:gd name="T19" fmla="*/ 153 h 312"/>
              <a:gd name="T20" fmla="*/ 34 w 236"/>
              <a:gd name="T21" fmla="*/ 163 h 312"/>
              <a:gd name="T22" fmla="*/ 41 w 236"/>
              <a:gd name="T23" fmla="*/ 171 h 312"/>
              <a:gd name="T24" fmla="*/ 50 w 236"/>
              <a:gd name="T25" fmla="*/ 178 h 312"/>
              <a:gd name="T26" fmla="*/ 60 w 236"/>
              <a:gd name="T27" fmla="*/ 185 h 312"/>
              <a:gd name="T28" fmla="*/ 72 w 236"/>
              <a:gd name="T29" fmla="*/ 189 h 312"/>
              <a:gd name="T30" fmla="*/ 72 w 236"/>
              <a:gd name="T31" fmla="*/ 312 h 312"/>
              <a:gd name="T32" fmla="*/ 168 w 236"/>
              <a:gd name="T33" fmla="*/ 312 h 312"/>
              <a:gd name="T34" fmla="*/ 168 w 236"/>
              <a:gd name="T35" fmla="*/ 189 h 312"/>
              <a:gd name="T36" fmla="*/ 180 w 236"/>
              <a:gd name="T37" fmla="*/ 185 h 312"/>
              <a:gd name="T38" fmla="*/ 190 w 236"/>
              <a:gd name="T39" fmla="*/ 178 h 312"/>
              <a:gd name="T40" fmla="*/ 199 w 236"/>
              <a:gd name="T41" fmla="*/ 171 h 312"/>
              <a:gd name="T42" fmla="*/ 207 w 236"/>
              <a:gd name="T43" fmla="*/ 162 h 312"/>
              <a:gd name="T44" fmla="*/ 213 w 236"/>
              <a:gd name="T45" fmla="*/ 153 h 312"/>
              <a:gd name="T46" fmla="*/ 220 w 236"/>
              <a:gd name="T47" fmla="*/ 142 h 312"/>
              <a:gd name="T48" fmla="*/ 224 w 236"/>
              <a:gd name="T49" fmla="*/ 131 h 312"/>
              <a:gd name="T50" fmla="*/ 227 w 236"/>
              <a:gd name="T51" fmla="*/ 118 h 312"/>
              <a:gd name="T52" fmla="*/ 233 w 236"/>
              <a:gd name="T53" fmla="*/ 92 h 312"/>
              <a:gd name="T54" fmla="*/ 235 w 236"/>
              <a:gd name="T55" fmla="*/ 65 h 312"/>
              <a:gd name="T56" fmla="*/ 235 w 236"/>
              <a:gd name="T57" fmla="*/ 38 h 312"/>
              <a:gd name="T58" fmla="*/ 236 w 236"/>
              <a:gd name="T59" fmla="*/ 11 h 312"/>
              <a:gd name="T60" fmla="*/ 236 w 236"/>
              <a:gd name="T61" fmla="*/ 0 h 312"/>
              <a:gd name="T62" fmla="*/ 0 w 236"/>
              <a:gd name="T63" fmla="*/ 0 h 312"/>
              <a:gd name="T64" fmla="*/ 0 w 236"/>
              <a:gd name="T65" fmla="*/ 11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6" h="312">
                <a:moveTo>
                  <a:pt x="0" y="11"/>
                </a:moveTo>
                <a:lnTo>
                  <a:pt x="0" y="40"/>
                </a:lnTo>
                <a:lnTo>
                  <a:pt x="1" y="67"/>
                </a:lnTo>
                <a:lnTo>
                  <a:pt x="4" y="81"/>
                </a:lnTo>
                <a:lnTo>
                  <a:pt x="5" y="94"/>
                </a:lnTo>
                <a:lnTo>
                  <a:pt x="8" y="106"/>
                </a:lnTo>
                <a:lnTo>
                  <a:pt x="12" y="119"/>
                </a:lnTo>
                <a:lnTo>
                  <a:pt x="16" y="131"/>
                </a:lnTo>
                <a:lnTo>
                  <a:pt x="21" y="142"/>
                </a:lnTo>
                <a:lnTo>
                  <a:pt x="27" y="153"/>
                </a:lnTo>
                <a:lnTo>
                  <a:pt x="34" y="163"/>
                </a:lnTo>
                <a:lnTo>
                  <a:pt x="41" y="171"/>
                </a:lnTo>
                <a:lnTo>
                  <a:pt x="50" y="178"/>
                </a:lnTo>
                <a:lnTo>
                  <a:pt x="60" y="185"/>
                </a:lnTo>
                <a:lnTo>
                  <a:pt x="72" y="189"/>
                </a:lnTo>
                <a:lnTo>
                  <a:pt x="72" y="312"/>
                </a:lnTo>
                <a:lnTo>
                  <a:pt x="168" y="312"/>
                </a:lnTo>
                <a:lnTo>
                  <a:pt x="168" y="189"/>
                </a:lnTo>
                <a:lnTo>
                  <a:pt x="180" y="185"/>
                </a:lnTo>
                <a:lnTo>
                  <a:pt x="190" y="178"/>
                </a:lnTo>
                <a:lnTo>
                  <a:pt x="199" y="171"/>
                </a:lnTo>
                <a:lnTo>
                  <a:pt x="207" y="162"/>
                </a:lnTo>
                <a:lnTo>
                  <a:pt x="213" y="153"/>
                </a:lnTo>
                <a:lnTo>
                  <a:pt x="220" y="142"/>
                </a:lnTo>
                <a:lnTo>
                  <a:pt x="224" y="131"/>
                </a:lnTo>
                <a:lnTo>
                  <a:pt x="227" y="118"/>
                </a:lnTo>
                <a:lnTo>
                  <a:pt x="233" y="92"/>
                </a:lnTo>
                <a:lnTo>
                  <a:pt x="235" y="65"/>
                </a:lnTo>
                <a:lnTo>
                  <a:pt x="235" y="38"/>
                </a:lnTo>
                <a:lnTo>
                  <a:pt x="236" y="11"/>
                </a:lnTo>
                <a:lnTo>
                  <a:pt x="236" y="0"/>
                </a:lnTo>
                <a:lnTo>
                  <a:pt x="0" y="0"/>
                </a:lnTo>
                <a:lnTo>
                  <a:pt x="0" y="11"/>
                </a:lnTo>
                <a:close/>
              </a:path>
            </a:pathLst>
          </a:custGeom>
          <a:solidFill>
            <a:srgbClr val="2EC2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highlight>
                <a:srgbClr val="0BB7FC"/>
              </a:highlight>
            </a:endParaRPr>
          </a:p>
        </p:txBody>
      </p:sp>
      <p:sp>
        <p:nvSpPr>
          <p:cNvPr id="100" name="Freeform 3400">
            <a:extLst>
              <a:ext uri="{FF2B5EF4-FFF2-40B4-BE49-F238E27FC236}">
                <a16:creationId xmlns:a16="http://schemas.microsoft.com/office/drawing/2014/main" id="{7B8EDA4E-67B6-A547-B622-2E0A4CEC1B18}"/>
              </a:ext>
            </a:extLst>
          </p:cNvPr>
          <p:cNvSpPr>
            <a:spLocks/>
          </p:cNvSpPr>
          <p:nvPr/>
        </p:nvSpPr>
        <p:spPr bwMode="auto">
          <a:xfrm>
            <a:off x="4740047" y="3567888"/>
            <a:ext cx="158144" cy="158144"/>
          </a:xfrm>
          <a:custGeom>
            <a:avLst/>
            <a:gdLst>
              <a:gd name="T0" fmla="*/ 79 w 143"/>
              <a:gd name="T1" fmla="*/ 143 h 143"/>
              <a:gd name="T2" fmla="*/ 93 w 143"/>
              <a:gd name="T3" fmla="*/ 141 h 143"/>
              <a:gd name="T4" fmla="*/ 106 w 143"/>
              <a:gd name="T5" fmla="*/ 134 h 143"/>
              <a:gd name="T6" fmla="*/ 118 w 143"/>
              <a:gd name="T7" fmla="*/ 127 h 143"/>
              <a:gd name="T8" fmla="*/ 128 w 143"/>
              <a:gd name="T9" fmla="*/ 118 h 143"/>
              <a:gd name="T10" fmla="*/ 136 w 143"/>
              <a:gd name="T11" fmla="*/ 106 h 143"/>
              <a:gd name="T12" fmla="*/ 141 w 143"/>
              <a:gd name="T13" fmla="*/ 93 h 143"/>
              <a:gd name="T14" fmla="*/ 143 w 143"/>
              <a:gd name="T15" fmla="*/ 79 h 143"/>
              <a:gd name="T16" fmla="*/ 143 w 143"/>
              <a:gd name="T17" fmla="*/ 64 h 143"/>
              <a:gd name="T18" fmla="*/ 141 w 143"/>
              <a:gd name="T19" fmla="*/ 50 h 143"/>
              <a:gd name="T20" fmla="*/ 136 w 143"/>
              <a:gd name="T21" fmla="*/ 37 h 143"/>
              <a:gd name="T22" fmla="*/ 128 w 143"/>
              <a:gd name="T23" fmla="*/ 25 h 143"/>
              <a:gd name="T24" fmla="*/ 118 w 143"/>
              <a:gd name="T25" fmla="*/ 16 h 143"/>
              <a:gd name="T26" fmla="*/ 106 w 143"/>
              <a:gd name="T27" fmla="*/ 9 h 143"/>
              <a:gd name="T28" fmla="*/ 93 w 143"/>
              <a:gd name="T29" fmla="*/ 2 h 143"/>
              <a:gd name="T30" fmla="*/ 79 w 143"/>
              <a:gd name="T31" fmla="*/ 0 h 143"/>
              <a:gd name="T32" fmla="*/ 64 w 143"/>
              <a:gd name="T33" fmla="*/ 0 h 143"/>
              <a:gd name="T34" fmla="*/ 51 w 143"/>
              <a:gd name="T35" fmla="*/ 2 h 143"/>
              <a:gd name="T36" fmla="*/ 37 w 143"/>
              <a:gd name="T37" fmla="*/ 9 h 143"/>
              <a:gd name="T38" fmla="*/ 27 w 143"/>
              <a:gd name="T39" fmla="*/ 16 h 143"/>
              <a:gd name="T40" fmla="*/ 16 w 143"/>
              <a:gd name="T41" fmla="*/ 25 h 143"/>
              <a:gd name="T42" fmla="*/ 9 w 143"/>
              <a:gd name="T43" fmla="*/ 37 h 143"/>
              <a:gd name="T44" fmla="*/ 4 w 143"/>
              <a:gd name="T45" fmla="*/ 50 h 143"/>
              <a:gd name="T46" fmla="*/ 0 w 143"/>
              <a:gd name="T47" fmla="*/ 64 h 143"/>
              <a:gd name="T48" fmla="*/ 0 w 143"/>
              <a:gd name="T49" fmla="*/ 79 h 143"/>
              <a:gd name="T50" fmla="*/ 4 w 143"/>
              <a:gd name="T51" fmla="*/ 93 h 143"/>
              <a:gd name="T52" fmla="*/ 9 w 143"/>
              <a:gd name="T53" fmla="*/ 106 h 143"/>
              <a:gd name="T54" fmla="*/ 16 w 143"/>
              <a:gd name="T55" fmla="*/ 118 h 143"/>
              <a:gd name="T56" fmla="*/ 27 w 143"/>
              <a:gd name="T57" fmla="*/ 127 h 143"/>
              <a:gd name="T58" fmla="*/ 37 w 143"/>
              <a:gd name="T59" fmla="*/ 134 h 143"/>
              <a:gd name="T60" fmla="*/ 51 w 143"/>
              <a:gd name="T61" fmla="*/ 141 h 143"/>
              <a:gd name="T62" fmla="*/ 64 w 143"/>
              <a:gd name="T6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" h="143">
                <a:moveTo>
                  <a:pt x="72" y="143"/>
                </a:moveTo>
                <a:lnTo>
                  <a:pt x="79" y="143"/>
                </a:lnTo>
                <a:lnTo>
                  <a:pt x="87" y="142"/>
                </a:lnTo>
                <a:lnTo>
                  <a:pt x="93" y="141"/>
                </a:lnTo>
                <a:lnTo>
                  <a:pt x="100" y="138"/>
                </a:lnTo>
                <a:lnTo>
                  <a:pt x="106" y="134"/>
                </a:lnTo>
                <a:lnTo>
                  <a:pt x="113" y="132"/>
                </a:lnTo>
                <a:lnTo>
                  <a:pt x="118" y="127"/>
                </a:lnTo>
                <a:lnTo>
                  <a:pt x="123" y="123"/>
                </a:lnTo>
                <a:lnTo>
                  <a:pt x="128" y="118"/>
                </a:lnTo>
                <a:lnTo>
                  <a:pt x="132" y="111"/>
                </a:lnTo>
                <a:lnTo>
                  <a:pt x="136" y="106"/>
                </a:lnTo>
                <a:lnTo>
                  <a:pt x="138" y="100"/>
                </a:lnTo>
                <a:lnTo>
                  <a:pt x="141" y="93"/>
                </a:lnTo>
                <a:lnTo>
                  <a:pt x="142" y="86"/>
                </a:lnTo>
                <a:lnTo>
                  <a:pt x="143" y="79"/>
                </a:lnTo>
                <a:lnTo>
                  <a:pt x="143" y="72"/>
                </a:lnTo>
                <a:lnTo>
                  <a:pt x="143" y="64"/>
                </a:lnTo>
                <a:lnTo>
                  <a:pt x="142" y="57"/>
                </a:lnTo>
                <a:lnTo>
                  <a:pt x="141" y="50"/>
                </a:lnTo>
                <a:lnTo>
                  <a:pt x="138" y="43"/>
                </a:lnTo>
                <a:lnTo>
                  <a:pt x="136" y="37"/>
                </a:lnTo>
                <a:lnTo>
                  <a:pt x="132" y="32"/>
                </a:lnTo>
                <a:lnTo>
                  <a:pt x="128" y="25"/>
                </a:lnTo>
                <a:lnTo>
                  <a:pt x="123" y="20"/>
                </a:lnTo>
                <a:lnTo>
                  <a:pt x="118" y="16"/>
                </a:lnTo>
                <a:lnTo>
                  <a:pt x="113" y="11"/>
                </a:lnTo>
                <a:lnTo>
                  <a:pt x="106" y="9"/>
                </a:lnTo>
                <a:lnTo>
                  <a:pt x="100" y="5"/>
                </a:lnTo>
                <a:lnTo>
                  <a:pt x="93" y="2"/>
                </a:lnTo>
                <a:lnTo>
                  <a:pt x="86" y="1"/>
                </a:lnTo>
                <a:lnTo>
                  <a:pt x="79" y="0"/>
                </a:lnTo>
                <a:lnTo>
                  <a:pt x="72" y="0"/>
                </a:lnTo>
                <a:lnTo>
                  <a:pt x="64" y="0"/>
                </a:lnTo>
                <a:lnTo>
                  <a:pt x="57" y="1"/>
                </a:lnTo>
                <a:lnTo>
                  <a:pt x="51" y="2"/>
                </a:lnTo>
                <a:lnTo>
                  <a:pt x="43" y="5"/>
                </a:lnTo>
                <a:lnTo>
                  <a:pt x="37" y="9"/>
                </a:lnTo>
                <a:lnTo>
                  <a:pt x="32" y="11"/>
                </a:lnTo>
                <a:lnTo>
                  <a:pt x="27" y="16"/>
                </a:lnTo>
                <a:lnTo>
                  <a:pt x="21" y="20"/>
                </a:lnTo>
                <a:lnTo>
                  <a:pt x="16" y="25"/>
                </a:lnTo>
                <a:lnTo>
                  <a:pt x="12" y="32"/>
                </a:lnTo>
                <a:lnTo>
                  <a:pt x="9" y="37"/>
                </a:lnTo>
                <a:lnTo>
                  <a:pt x="5" y="43"/>
                </a:lnTo>
                <a:lnTo>
                  <a:pt x="4" y="50"/>
                </a:lnTo>
                <a:lnTo>
                  <a:pt x="1" y="57"/>
                </a:lnTo>
                <a:lnTo>
                  <a:pt x="0" y="64"/>
                </a:lnTo>
                <a:lnTo>
                  <a:pt x="0" y="72"/>
                </a:lnTo>
                <a:lnTo>
                  <a:pt x="0" y="79"/>
                </a:lnTo>
                <a:lnTo>
                  <a:pt x="1" y="86"/>
                </a:lnTo>
                <a:lnTo>
                  <a:pt x="4" y="93"/>
                </a:lnTo>
                <a:lnTo>
                  <a:pt x="5" y="100"/>
                </a:lnTo>
                <a:lnTo>
                  <a:pt x="9" y="106"/>
                </a:lnTo>
                <a:lnTo>
                  <a:pt x="12" y="111"/>
                </a:lnTo>
                <a:lnTo>
                  <a:pt x="16" y="118"/>
                </a:lnTo>
                <a:lnTo>
                  <a:pt x="21" y="123"/>
                </a:lnTo>
                <a:lnTo>
                  <a:pt x="27" y="127"/>
                </a:lnTo>
                <a:lnTo>
                  <a:pt x="32" y="132"/>
                </a:lnTo>
                <a:lnTo>
                  <a:pt x="37" y="134"/>
                </a:lnTo>
                <a:lnTo>
                  <a:pt x="43" y="138"/>
                </a:lnTo>
                <a:lnTo>
                  <a:pt x="51" y="141"/>
                </a:lnTo>
                <a:lnTo>
                  <a:pt x="57" y="142"/>
                </a:lnTo>
                <a:lnTo>
                  <a:pt x="64" y="143"/>
                </a:lnTo>
                <a:lnTo>
                  <a:pt x="72" y="143"/>
                </a:lnTo>
                <a:close/>
              </a:path>
            </a:pathLst>
          </a:custGeom>
          <a:solidFill>
            <a:srgbClr val="2EC2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3400">
            <a:extLst>
              <a:ext uri="{FF2B5EF4-FFF2-40B4-BE49-F238E27FC236}">
                <a16:creationId xmlns:a16="http://schemas.microsoft.com/office/drawing/2014/main" id="{19AC4C7A-63CC-424E-930E-BCB053522B78}"/>
              </a:ext>
            </a:extLst>
          </p:cNvPr>
          <p:cNvSpPr>
            <a:spLocks/>
          </p:cNvSpPr>
          <p:nvPr/>
        </p:nvSpPr>
        <p:spPr bwMode="auto">
          <a:xfrm>
            <a:off x="4327600" y="3575262"/>
            <a:ext cx="158144" cy="158144"/>
          </a:xfrm>
          <a:custGeom>
            <a:avLst/>
            <a:gdLst>
              <a:gd name="T0" fmla="*/ 79 w 143"/>
              <a:gd name="T1" fmla="*/ 143 h 143"/>
              <a:gd name="T2" fmla="*/ 93 w 143"/>
              <a:gd name="T3" fmla="*/ 141 h 143"/>
              <a:gd name="T4" fmla="*/ 106 w 143"/>
              <a:gd name="T5" fmla="*/ 134 h 143"/>
              <a:gd name="T6" fmla="*/ 118 w 143"/>
              <a:gd name="T7" fmla="*/ 127 h 143"/>
              <a:gd name="T8" fmla="*/ 128 w 143"/>
              <a:gd name="T9" fmla="*/ 118 h 143"/>
              <a:gd name="T10" fmla="*/ 136 w 143"/>
              <a:gd name="T11" fmla="*/ 106 h 143"/>
              <a:gd name="T12" fmla="*/ 141 w 143"/>
              <a:gd name="T13" fmla="*/ 93 h 143"/>
              <a:gd name="T14" fmla="*/ 143 w 143"/>
              <a:gd name="T15" fmla="*/ 79 h 143"/>
              <a:gd name="T16" fmla="*/ 143 w 143"/>
              <a:gd name="T17" fmla="*/ 64 h 143"/>
              <a:gd name="T18" fmla="*/ 141 w 143"/>
              <a:gd name="T19" fmla="*/ 50 h 143"/>
              <a:gd name="T20" fmla="*/ 136 w 143"/>
              <a:gd name="T21" fmla="*/ 37 h 143"/>
              <a:gd name="T22" fmla="*/ 128 w 143"/>
              <a:gd name="T23" fmla="*/ 25 h 143"/>
              <a:gd name="T24" fmla="*/ 118 w 143"/>
              <a:gd name="T25" fmla="*/ 16 h 143"/>
              <a:gd name="T26" fmla="*/ 106 w 143"/>
              <a:gd name="T27" fmla="*/ 9 h 143"/>
              <a:gd name="T28" fmla="*/ 93 w 143"/>
              <a:gd name="T29" fmla="*/ 2 h 143"/>
              <a:gd name="T30" fmla="*/ 79 w 143"/>
              <a:gd name="T31" fmla="*/ 0 h 143"/>
              <a:gd name="T32" fmla="*/ 64 w 143"/>
              <a:gd name="T33" fmla="*/ 0 h 143"/>
              <a:gd name="T34" fmla="*/ 51 w 143"/>
              <a:gd name="T35" fmla="*/ 2 h 143"/>
              <a:gd name="T36" fmla="*/ 37 w 143"/>
              <a:gd name="T37" fmla="*/ 9 h 143"/>
              <a:gd name="T38" fmla="*/ 27 w 143"/>
              <a:gd name="T39" fmla="*/ 16 h 143"/>
              <a:gd name="T40" fmla="*/ 16 w 143"/>
              <a:gd name="T41" fmla="*/ 25 h 143"/>
              <a:gd name="T42" fmla="*/ 9 w 143"/>
              <a:gd name="T43" fmla="*/ 37 h 143"/>
              <a:gd name="T44" fmla="*/ 4 w 143"/>
              <a:gd name="T45" fmla="*/ 50 h 143"/>
              <a:gd name="T46" fmla="*/ 0 w 143"/>
              <a:gd name="T47" fmla="*/ 64 h 143"/>
              <a:gd name="T48" fmla="*/ 0 w 143"/>
              <a:gd name="T49" fmla="*/ 79 h 143"/>
              <a:gd name="T50" fmla="*/ 4 w 143"/>
              <a:gd name="T51" fmla="*/ 93 h 143"/>
              <a:gd name="T52" fmla="*/ 9 w 143"/>
              <a:gd name="T53" fmla="*/ 106 h 143"/>
              <a:gd name="T54" fmla="*/ 16 w 143"/>
              <a:gd name="T55" fmla="*/ 118 h 143"/>
              <a:gd name="T56" fmla="*/ 27 w 143"/>
              <a:gd name="T57" fmla="*/ 127 h 143"/>
              <a:gd name="T58" fmla="*/ 37 w 143"/>
              <a:gd name="T59" fmla="*/ 134 h 143"/>
              <a:gd name="T60" fmla="*/ 51 w 143"/>
              <a:gd name="T61" fmla="*/ 141 h 143"/>
              <a:gd name="T62" fmla="*/ 64 w 143"/>
              <a:gd name="T6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" h="143">
                <a:moveTo>
                  <a:pt x="72" y="143"/>
                </a:moveTo>
                <a:lnTo>
                  <a:pt x="79" y="143"/>
                </a:lnTo>
                <a:lnTo>
                  <a:pt x="87" y="142"/>
                </a:lnTo>
                <a:lnTo>
                  <a:pt x="93" y="141"/>
                </a:lnTo>
                <a:lnTo>
                  <a:pt x="100" y="138"/>
                </a:lnTo>
                <a:lnTo>
                  <a:pt x="106" y="134"/>
                </a:lnTo>
                <a:lnTo>
                  <a:pt x="113" y="132"/>
                </a:lnTo>
                <a:lnTo>
                  <a:pt x="118" y="127"/>
                </a:lnTo>
                <a:lnTo>
                  <a:pt x="123" y="123"/>
                </a:lnTo>
                <a:lnTo>
                  <a:pt x="128" y="118"/>
                </a:lnTo>
                <a:lnTo>
                  <a:pt x="132" y="111"/>
                </a:lnTo>
                <a:lnTo>
                  <a:pt x="136" y="106"/>
                </a:lnTo>
                <a:lnTo>
                  <a:pt x="138" y="100"/>
                </a:lnTo>
                <a:lnTo>
                  <a:pt x="141" y="93"/>
                </a:lnTo>
                <a:lnTo>
                  <a:pt x="142" y="86"/>
                </a:lnTo>
                <a:lnTo>
                  <a:pt x="143" y="79"/>
                </a:lnTo>
                <a:lnTo>
                  <a:pt x="143" y="72"/>
                </a:lnTo>
                <a:lnTo>
                  <a:pt x="143" y="64"/>
                </a:lnTo>
                <a:lnTo>
                  <a:pt x="142" y="57"/>
                </a:lnTo>
                <a:lnTo>
                  <a:pt x="141" y="50"/>
                </a:lnTo>
                <a:lnTo>
                  <a:pt x="138" y="43"/>
                </a:lnTo>
                <a:lnTo>
                  <a:pt x="136" y="37"/>
                </a:lnTo>
                <a:lnTo>
                  <a:pt x="132" y="32"/>
                </a:lnTo>
                <a:lnTo>
                  <a:pt x="128" y="25"/>
                </a:lnTo>
                <a:lnTo>
                  <a:pt x="123" y="20"/>
                </a:lnTo>
                <a:lnTo>
                  <a:pt x="118" y="16"/>
                </a:lnTo>
                <a:lnTo>
                  <a:pt x="113" y="11"/>
                </a:lnTo>
                <a:lnTo>
                  <a:pt x="106" y="9"/>
                </a:lnTo>
                <a:lnTo>
                  <a:pt x="100" y="5"/>
                </a:lnTo>
                <a:lnTo>
                  <a:pt x="93" y="2"/>
                </a:lnTo>
                <a:lnTo>
                  <a:pt x="86" y="1"/>
                </a:lnTo>
                <a:lnTo>
                  <a:pt x="79" y="0"/>
                </a:lnTo>
                <a:lnTo>
                  <a:pt x="72" y="0"/>
                </a:lnTo>
                <a:lnTo>
                  <a:pt x="64" y="0"/>
                </a:lnTo>
                <a:lnTo>
                  <a:pt x="57" y="1"/>
                </a:lnTo>
                <a:lnTo>
                  <a:pt x="51" y="2"/>
                </a:lnTo>
                <a:lnTo>
                  <a:pt x="43" y="5"/>
                </a:lnTo>
                <a:lnTo>
                  <a:pt x="37" y="9"/>
                </a:lnTo>
                <a:lnTo>
                  <a:pt x="32" y="11"/>
                </a:lnTo>
                <a:lnTo>
                  <a:pt x="27" y="16"/>
                </a:lnTo>
                <a:lnTo>
                  <a:pt x="21" y="20"/>
                </a:lnTo>
                <a:lnTo>
                  <a:pt x="16" y="25"/>
                </a:lnTo>
                <a:lnTo>
                  <a:pt x="12" y="32"/>
                </a:lnTo>
                <a:lnTo>
                  <a:pt x="9" y="37"/>
                </a:lnTo>
                <a:lnTo>
                  <a:pt x="5" y="43"/>
                </a:lnTo>
                <a:lnTo>
                  <a:pt x="4" y="50"/>
                </a:lnTo>
                <a:lnTo>
                  <a:pt x="1" y="57"/>
                </a:lnTo>
                <a:lnTo>
                  <a:pt x="0" y="64"/>
                </a:lnTo>
                <a:lnTo>
                  <a:pt x="0" y="72"/>
                </a:lnTo>
                <a:lnTo>
                  <a:pt x="0" y="79"/>
                </a:lnTo>
                <a:lnTo>
                  <a:pt x="1" y="86"/>
                </a:lnTo>
                <a:lnTo>
                  <a:pt x="4" y="93"/>
                </a:lnTo>
                <a:lnTo>
                  <a:pt x="5" y="100"/>
                </a:lnTo>
                <a:lnTo>
                  <a:pt x="9" y="106"/>
                </a:lnTo>
                <a:lnTo>
                  <a:pt x="12" y="111"/>
                </a:lnTo>
                <a:lnTo>
                  <a:pt x="16" y="118"/>
                </a:lnTo>
                <a:lnTo>
                  <a:pt x="21" y="123"/>
                </a:lnTo>
                <a:lnTo>
                  <a:pt x="27" y="127"/>
                </a:lnTo>
                <a:lnTo>
                  <a:pt x="32" y="132"/>
                </a:lnTo>
                <a:lnTo>
                  <a:pt x="37" y="134"/>
                </a:lnTo>
                <a:lnTo>
                  <a:pt x="43" y="138"/>
                </a:lnTo>
                <a:lnTo>
                  <a:pt x="51" y="141"/>
                </a:lnTo>
                <a:lnTo>
                  <a:pt x="57" y="142"/>
                </a:lnTo>
                <a:lnTo>
                  <a:pt x="64" y="143"/>
                </a:lnTo>
                <a:lnTo>
                  <a:pt x="72" y="143"/>
                </a:lnTo>
                <a:close/>
              </a:path>
            </a:pathLst>
          </a:custGeom>
          <a:solidFill>
            <a:srgbClr val="2EC2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037E9-325B-D141-A047-E7B02199C637}"/>
              </a:ext>
            </a:extLst>
          </p:cNvPr>
          <p:cNvSpPr/>
          <p:nvPr/>
        </p:nvSpPr>
        <p:spPr>
          <a:xfrm>
            <a:off x="2697059" y="4532374"/>
            <a:ext cx="2697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Present Population of Fredericton.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62E6DF-D20B-7942-8095-E852F4AC7488}"/>
              </a:ext>
            </a:extLst>
          </p:cNvPr>
          <p:cNvSpPr txBox="1"/>
          <p:nvPr/>
        </p:nvSpPr>
        <p:spPr>
          <a:xfrm>
            <a:off x="8703530" y="4569707"/>
            <a:ext cx="26632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/>
              <a:t>9900 </a:t>
            </a:r>
            <a:r>
              <a:rPr lang="en-US" sz="2800" b="1" i="1" dirty="0"/>
              <a:t>Accidents</a:t>
            </a:r>
          </a:p>
          <a:p>
            <a:r>
              <a:rPr lang="en-US" sz="2800" b="1" i="1" u="sng" dirty="0"/>
              <a:t>2260</a:t>
            </a:r>
            <a:r>
              <a:rPr lang="en-US" b="1" i="1" dirty="0"/>
              <a:t> are injured in the year </a:t>
            </a:r>
            <a:r>
              <a:rPr lang="en-US" b="1" i="1" u="sng" dirty="0"/>
              <a:t>2007 - 2017</a:t>
            </a:r>
          </a:p>
          <a:p>
            <a:endParaRPr lang="en-US" dirty="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94F06155-7338-4448-B1BF-439E1357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26" y="719976"/>
            <a:ext cx="2161802" cy="22142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6C716B-F447-8E4E-AA74-25EF1CE1BAEB}"/>
              </a:ext>
            </a:extLst>
          </p:cNvPr>
          <p:cNvSpPr/>
          <p:nvPr/>
        </p:nvSpPr>
        <p:spPr>
          <a:xfrm>
            <a:off x="3357680" y="102578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sz="2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Present population </a:t>
            </a:r>
          </a:p>
          <a:p>
            <a:pPr lvl="0" algn="ctr">
              <a:defRPr/>
            </a:pPr>
            <a:r>
              <a:rPr lang="en-US" sz="2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vs</a:t>
            </a:r>
          </a:p>
          <a:p>
            <a:pPr lvl="0" algn="ctr">
              <a:defRPr/>
            </a:pPr>
            <a:r>
              <a:rPr lang="en-US" sz="2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No. of  injured in last 10 years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678387-15BA-5548-8AEC-661BF28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8374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E74A55-486C-9045-9628-205EB5B8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2</a:t>
            </a:fld>
            <a:endParaRPr lang="en-US"/>
          </a:p>
        </p:txBody>
      </p:sp>
      <p:sp>
        <p:nvSpPr>
          <p:cNvPr id="102" name="Freeform 3401">
            <a:extLst>
              <a:ext uri="{FF2B5EF4-FFF2-40B4-BE49-F238E27FC236}">
                <a16:creationId xmlns:a16="http://schemas.microsoft.com/office/drawing/2014/main" id="{398B5292-2594-7F4C-91D1-6475EB6A446D}"/>
              </a:ext>
            </a:extLst>
          </p:cNvPr>
          <p:cNvSpPr>
            <a:spLocks/>
          </p:cNvSpPr>
          <p:nvPr/>
        </p:nvSpPr>
        <p:spPr bwMode="auto">
          <a:xfrm>
            <a:off x="7767444" y="3767640"/>
            <a:ext cx="259179" cy="342644"/>
          </a:xfrm>
          <a:custGeom>
            <a:avLst/>
            <a:gdLst>
              <a:gd name="T0" fmla="*/ 0 w 236"/>
              <a:gd name="T1" fmla="*/ 11 h 312"/>
              <a:gd name="T2" fmla="*/ 0 w 236"/>
              <a:gd name="T3" fmla="*/ 40 h 312"/>
              <a:gd name="T4" fmla="*/ 1 w 236"/>
              <a:gd name="T5" fmla="*/ 67 h 312"/>
              <a:gd name="T6" fmla="*/ 4 w 236"/>
              <a:gd name="T7" fmla="*/ 81 h 312"/>
              <a:gd name="T8" fmla="*/ 5 w 236"/>
              <a:gd name="T9" fmla="*/ 94 h 312"/>
              <a:gd name="T10" fmla="*/ 8 w 236"/>
              <a:gd name="T11" fmla="*/ 106 h 312"/>
              <a:gd name="T12" fmla="*/ 12 w 236"/>
              <a:gd name="T13" fmla="*/ 119 h 312"/>
              <a:gd name="T14" fmla="*/ 16 w 236"/>
              <a:gd name="T15" fmla="*/ 131 h 312"/>
              <a:gd name="T16" fmla="*/ 21 w 236"/>
              <a:gd name="T17" fmla="*/ 142 h 312"/>
              <a:gd name="T18" fmla="*/ 27 w 236"/>
              <a:gd name="T19" fmla="*/ 153 h 312"/>
              <a:gd name="T20" fmla="*/ 34 w 236"/>
              <a:gd name="T21" fmla="*/ 163 h 312"/>
              <a:gd name="T22" fmla="*/ 41 w 236"/>
              <a:gd name="T23" fmla="*/ 171 h 312"/>
              <a:gd name="T24" fmla="*/ 50 w 236"/>
              <a:gd name="T25" fmla="*/ 178 h 312"/>
              <a:gd name="T26" fmla="*/ 60 w 236"/>
              <a:gd name="T27" fmla="*/ 185 h 312"/>
              <a:gd name="T28" fmla="*/ 72 w 236"/>
              <a:gd name="T29" fmla="*/ 189 h 312"/>
              <a:gd name="T30" fmla="*/ 72 w 236"/>
              <a:gd name="T31" fmla="*/ 312 h 312"/>
              <a:gd name="T32" fmla="*/ 168 w 236"/>
              <a:gd name="T33" fmla="*/ 312 h 312"/>
              <a:gd name="T34" fmla="*/ 168 w 236"/>
              <a:gd name="T35" fmla="*/ 189 h 312"/>
              <a:gd name="T36" fmla="*/ 180 w 236"/>
              <a:gd name="T37" fmla="*/ 185 h 312"/>
              <a:gd name="T38" fmla="*/ 190 w 236"/>
              <a:gd name="T39" fmla="*/ 178 h 312"/>
              <a:gd name="T40" fmla="*/ 199 w 236"/>
              <a:gd name="T41" fmla="*/ 171 h 312"/>
              <a:gd name="T42" fmla="*/ 207 w 236"/>
              <a:gd name="T43" fmla="*/ 162 h 312"/>
              <a:gd name="T44" fmla="*/ 213 w 236"/>
              <a:gd name="T45" fmla="*/ 153 h 312"/>
              <a:gd name="T46" fmla="*/ 220 w 236"/>
              <a:gd name="T47" fmla="*/ 142 h 312"/>
              <a:gd name="T48" fmla="*/ 224 w 236"/>
              <a:gd name="T49" fmla="*/ 131 h 312"/>
              <a:gd name="T50" fmla="*/ 227 w 236"/>
              <a:gd name="T51" fmla="*/ 118 h 312"/>
              <a:gd name="T52" fmla="*/ 233 w 236"/>
              <a:gd name="T53" fmla="*/ 92 h 312"/>
              <a:gd name="T54" fmla="*/ 235 w 236"/>
              <a:gd name="T55" fmla="*/ 65 h 312"/>
              <a:gd name="T56" fmla="*/ 235 w 236"/>
              <a:gd name="T57" fmla="*/ 38 h 312"/>
              <a:gd name="T58" fmla="*/ 236 w 236"/>
              <a:gd name="T59" fmla="*/ 11 h 312"/>
              <a:gd name="T60" fmla="*/ 236 w 236"/>
              <a:gd name="T61" fmla="*/ 0 h 312"/>
              <a:gd name="T62" fmla="*/ 0 w 236"/>
              <a:gd name="T63" fmla="*/ 0 h 312"/>
              <a:gd name="T64" fmla="*/ 0 w 236"/>
              <a:gd name="T65" fmla="*/ 11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6" h="312">
                <a:moveTo>
                  <a:pt x="0" y="11"/>
                </a:moveTo>
                <a:lnTo>
                  <a:pt x="0" y="40"/>
                </a:lnTo>
                <a:lnTo>
                  <a:pt x="1" y="67"/>
                </a:lnTo>
                <a:lnTo>
                  <a:pt x="4" y="81"/>
                </a:lnTo>
                <a:lnTo>
                  <a:pt x="5" y="94"/>
                </a:lnTo>
                <a:lnTo>
                  <a:pt x="8" y="106"/>
                </a:lnTo>
                <a:lnTo>
                  <a:pt x="12" y="119"/>
                </a:lnTo>
                <a:lnTo>
                  <a:pt x="16" y="131"/>
                </a:lnTo>
                <a:lnTo>
                  <a:pt x="21" y="142"/>
                </a:lnTo>
                <a:lnTo>
                  <a:pt x="27" y="153"/>
                </a:lnTo>
                <a:lnTo>
                  <a:pt x="34" y="163"/>
                </a:lnTo>
                <a:lnTo>
                  <a:pt x="41" y="171"/>
                </a:lnTo>
                <a:lnTo>
                  <a:pt x="50" y="178"/>
                </a:lnTo>
                <a:lnTo>
                  <a:pt x="60" y="185"/>
                </a:lnTo>
                <a:lnTo>
                  <a:pt x="72" y="189"/>
                </a:lnTo>
                <a:lnTo>
                  <a:pt x="72" y="312"/>
                </a:lnTo>
                <a:lnTo>
                  <a:pt x="168" y="312"/>
                </a:lnTo>
                <a:lnTo>
                  <a:pt x="168" y="189"/>
                </a:lnTo>
                <a:lnTo>
                  <a:pt x="180" y="185"/>
                </a:lnTo>
                <a:lnTo>
                  <a:pt x="190" y="178"/>
                </a:lnTo>
                <a:lnTo>
                  <a:pt x="199" y="171"/>
                </a:lnTo>
                <a:lnTo>
                  <a:pt x="207" y="162"/>
                </a:lnTo>
                <a:lnTo>
                  <a:pt x="213" y="153"/>
                </a:lnTo>
                <a:lnTo>
                  <a:pt x="220" y="142"/>
                </a:lnTo>
                <a:lnTo>
                  <a:pt x="224" y="131"/>
                </a:lnTo>
                <a:lnTo>
                  <a:pt x="227" y="118"/>
                </a:lnTo>
                <a:lnTo>
                  <a:pt x="233" y="92"/>
                </a:lnTo>
                <a:lnTo>
                  <a:pt x="235" y="65"/>
                </a:lnTo>
                <a:lnTo>
                  <a:pt x="235" y="38"/>
                </a:lnTo>
                <a:lnTo>
                  <a:pt x="236" y="11"/>
                </a:lnTo>
                <a:lnTo>
                  <a:pt x="236" y="0"/>
                </a:lnTo>
                <a:lnTo>
                  <a:pt x="0" y="0"/>
                </a:lnTo>
                <a:lnTo>
                  <a:pt x="0" y="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3" name="Freeform 3400">
            <a:extLst>
              <a:ext uri="{FF2B5EF4-FFF2-40B4-BE49-F238E27FC236}">
                <a16:creationId xmlns:a16="http://schemas.microsoft.com/office/drawing/2014/main" id="{9F15B3E0-F736-044E-920D-365C14FB1289}"/>
              </a:ext>
            </a:extLst>
          </p:cNvPr>
          <p:cNvSpPr>
            <a:spLocks/>
          </p:cNvSpPr>
          <p:nvPr/>
        </p:nvSpPr>
        <p:spPr bwMode="auto">
          <a:xfrm>
            <a:off x="7808627" y="3566241"/>
            <a:ext cx="158144" cy="158144"/>
          </a:xfrm>
          <a:custGeom>
            <a:avLst/>
            <a:gdLst>
              <a:gd name="T0" fmla="*/ 79 w 143"/>
              <a:gd name="T1" fmla="*/ 143 h 143"/>
              <a:gd name="T2" fmla="*/ 93 w 143"/>
              <a:gd name="T3" fmla="*/ 141 h 143"/>
              <a:gd name="T4" fmla="*/ 106 w 143"/>
              <a:gd name="T5" fmla="*/ 134 h 143"/>
              <a:gd name="T6" fmla="*/ 118 w 143"/>
              <a:gd name="T7" fmla="*/ 127 h 143"/>
              <a:gd name="T8" fmla="*/ 128 w 143"/>
              <a:gd name="T9" fmla="*/ 118 h 143"/>
              <a:gd name="T10" fmla="*/ 136 w 143"/>
              <a:gd name="T11" fmla="*/ 106 h 143"/>
              <a:gd name="T12" fmla="*/ 141 w 143"/>
              <a:gd name="T13" fmla="*/ 93 h 143"/>
              <a:gd name="T14" fmla="*/ 143 w 143"/>
              <a:gd name="T15" fmla="*/ 79 h 143"/>
              <a:gd name="T16" fmla="*/ 143 w 143"/>
              <a:gd name="T17" fmla="*/ 64 h 143"/>
              <a:gd name="T18" fmla="*/ 141 w 143"/>
              <a:gd name="T19" fmla="*/ 50 h 143"/>
              <a:gd name="T20" fmla="*/ 136 w 143"/>
              <a:gd name="T21" fmla="*/ 37 h 143"/>
              <a:gd name="T22" fmla="*/ 128 w 143"/>
              <a:gd name="T23" fmla="*/ 25 h 143"/>
              <a:gd name="T24" fmla="*/ 118 w 143"/>
              <a:gd name="T25" fmla="*/ 16 h 143"/>
              <a:gd name="T26" fmla="*/ 106 w 143"/>
              <a:gd name="T27" fmla="*/ 9 h 143"/>
              <a:gd name="T28" fmla="*/ 93 w 143"/>
              <a:gd name="T29" fmla="*/ 2 h 143"/>
              <a:gd name="T30" fmla="*/ 79 w 143"/>
              <a:gd name="T31" fmla="*/ 0 h 143"/>
              <a:gd name="T32" fmla="*/ 64 w 143"/>
              <a:gd name="T33" fmla="*/ 0 h 143"/>
              <a:gd name="T34" fmla="*/ 51 w 143"/>
              <a:gd name="T35" fmla="*/ 2 h 143"/>
              <a:gd name="T36" fmla="*/ 37 w 143"/>
              <a:gd name="T37" fmla="*/ 9 h 143"/>
              <a:gd name="T38" fmla="*/ 27 w 143"/>
              <a:gd name="T39" fmla="*/ 16 h 143"/>
              <a:gd name="T40" fmla="*/ 16 w 143"/>
              <a:gd name="T41" fmla="*/ 25 h 143"/>
              <a:gd name="T42" fmla="*/ 9 w 143"/>
              <a:gd name="T43" fmla="*/ 37 h 143"/>
              <a:gd name="T44" fmla="*/ 4 w 143"/>
              <a:gd name="T45" fmla="*/ 50 h 143"/>
              <a:gd name="T46" fmla="*/ 0 w 143"/>
              <a:gd name="T47" fmla="*/ 64 h 143"/>
              <a:gd name="T48" fmla="*/ 0 w 143"/>
              <a:gd name="T49" fmla="*/ 79 h 143"/>
              <a:gd name="T50" fmla="*/ 4 w 143"/>
              <a:gd name="T51" fmla="*/ 93 h 143"/>
              <a:gd name="T52" fmla="*/ 9 w 143"/>
              <a:gd name="T53" fmla="*/ 106 h 143"/>
              <a:gd name="T54" fmla="*/ 16 w 143"/>
              <a:gd name="T55" fmla="*/ 118 h 143"/>
              <a:gd name="T56" fmla="*/ 27 w 143"/>
              <a:gd name="T57" fmla="*/ 127 h 143"/>
              <a:gd name="T58" fmla="*/ 37 w 143"/>
              <a:gd name="T59" fmla="*/ 134 h 143"/>
              <a:gd name="T60" fmla="*/ 51 w 143"/>
              <a:gd name="T61" fmla="*/ 141 h 143"/>
              <a:gd name="T62" fmla="*/ 64 w 143"/>
              <a:gd name="T6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" h="143">
                <a:moveTo>
                  <a:pt x="72" y="143"/>
                </a:moveTo>
                <a:lnTo>
                  <a:pt x="79" y="143"/>
                </a:lnTo>
                <a:lnTo>
                  <a:pt x="87" y="142"/>
                </a:lnTo>
                <a:lnTo>
                  <a:pt x="93" y="141"/>
                </a:lnTo>
                <a:lnTo>
                  <a:pt x="100" y="138"/>
                </a:lnTo>
                <a:lnTo>
                  <a:pt x="106" y="134"/>
                </a:lnTo>
                <a:lnTo>
                  <a:pt x="113" y="132"/>
                </a:lnTo>
                <a:lnTo>
                  <a:pt x="118" y="127"/>
                </a:lnTo>
                <a:lnTo>
                  <a:pt x="123" y="123"/>
                </a:lnTo>
                <a:lnTo>
                  <a:pt x="128" y="118"/>
                </a:lnTo>
                <a:lnTo>
                  <a:pt x="132" y="111"/>
                </a:lnTo>
                <a:lnTo>
                  <a:pt x="136" y="106"/>
                </a:lnTo>
                <a:lnTo>
                  <a:pt x="138" y="100"/>
                </a:lnTo>
                <a:lnTo>
                  <a:pt x="141" y="93"/>
                </a:lnTo>
                <a:lnTo>
                  <a:pt x="142" y="86"/>
                </a:lnTo>
                <a:lnTo>
                  <a:pt x="143" y="79"/>
                </a:lnTo>
                <a:lnTo>
                  <a:pt x="143" y="72"/>
                </a:lnTo>
                <a:lnTo>
                  <a:pt x="143" y="64"/>
                </a:lnTo>
                <a:lnTo>
                  <a:pt x="142" y="57"/>
                </a:lnTo>
                <a:lnTo>
                  <a:pt x="141" y="50"/>
                </a:lnTo>
                <a:lnTo>
                  <a:pt x="138" y="43"/>
                </a:lnTo>
                <a:lnTo>
                  <a:pt x="136" y="37"/>
                </a:lnTo>
                <a:lnTo>
                  <a:pt x="132" y="32"/>
                </a:lnTo>
                <a:lnTo>
                  <a:pt x="128" y="25"/>
                </a:lnTo>
                <a:lnTo>
                  <a:pt x="123" y="20"/>
                </a:lnTo>
                <a:lnTo>
                  <a:pt x="118" y="16"/>
                </a:lnTo>
                <a:lnTo>
                  <a:pt x="113" y="11"/>
                </a:lnTo>
                <a:lnTo>
                  <a:pt x="106" y="9"/>
                </a:lnTo>
                <a:lnTo>
                  <a:pt x="100" y="5"/>
                </a:lnTo>
                <a:lnTo>
                  <a:pt x="93" y="2"/>
                </a:lnTo>
                <a:lnTo>
                  <a:pt x="86" y="1"/>
                </a:lnTo>
                <a:lnTo>
                  <a:pt x="79" y="0"/>
                </a:lnTo>
                <a:lnTo>
                  <a:pt x="72" y="0"/>
                </a:lnTo>
                <a:lnTo>
                  <a:pt x="64" y="0"/>
                </a:lnTo>
                <a:lnTo>
                  <a:pt x="57" y="1"/>
                </a:lnTo>
                <a:lnTo>
                  <a:pt x="51" y="2"/>
                </a:lnTo>
                <a:lnTo>
                  <a:pt x="43" y="5"/>
                </a:lnTo>
                <a:lnTo>
                  <a:pt x="37" y="9"/>
                </a:lnTo>
                <a:lnTo>
                  <a:pt x="32" y="11"/>
                </a:lnTo>
                <a:lnTo>
                  <a:pt x="27" y="16"/>
                </a:lnTo>
                <a:lnTo>
                  <a:pt x="21" y="20"/>
                </a:lnTo>
                <a:lnTo>
                  <a:pt x="16" y="25"/>
                </a:lnTo>
                <a:lnTo>
                  <a:pt x="12" y="32"/>
                </a:lnTo>
                <a:lnTo>
                  <a:pt x="9" y="37"/>
                </a:lnTo>
                <a:lnTo>
                  <a:pt x="5" y="43"/>
                </a:lnTo>
                <a:lnTo>
                  <a:pt x="4" y="50"/>
                </a:lnTo>
                <a:lnTo>
                  <a:pt x="1" y="57"/>
                </a:lnTo>
                <a:lnTo>
                  <a:pt x="0" y="64"/>
                </a:lnTo>
                <a:lnTo>
                  <a:pt x="0" y="72"/>
                </a:lnTo>
                <a:lnTo>
                  <a:pt x="0" y="79"/>
                </a:lnTo>
                <a:lnTo>
                  <a:pt x="1" y="86"/>
                </a:lnTo>
                <a:lnTo>
                  <a:pt x="4" y="93"/>
                </a:lnTo>
                <a:lnTo>
                  <a:pt x="5" y="100"/>
                </a:lnTo>
                <a:lnTo>
                  <a:pt x="9" y="106"/>
                </a:lnTo>
                <a:lnTo>
                  <a:pt x="12" y="111"/>
                </a:lnTo>
                <a:lnTo>
                  <a:pt x="16" y="118"/>
                </a:lnTo>
                <a:lnTo>
                  <a:pt x="21" y="123"/>
                </a:lnTo>
                <a:lnTo>
                  <a:pt x="27" y="127"/>
                </a:lnTo>
                <a:lnTo>
                  <a:pt x="32" y="132"/>
                </a:lnTo>
                <a:lnTo>
                  <a:pt x="37" y="134"/>
                </a:lnTo>
                <a:lnTo>
                  <a:pt x="43" y="138"/>
                </a:lnTo>
                <a:lnTo>
                  <a:pt x="51" y="141"/>
                </a:lnTo>
                <a:lnTo>
                  <a:pt x="57" y="142"/>
                </a:lnTo>
                <a:lnTo>
                  <a:pt x="64" y="143"/>
                </a:lnTo>
                <a:lnTo>
                  <a:pt x="72" y="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A186516-CB37-CE44-A5F5-C878D0205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0" b="16530"/>
          <a:stretch/>
        </p:blipFill>
        <p:spPr>
          <a:xfrm>
            <a:off x="1222045" y="775135"/>
            <a:ext cx="3162965" cy="19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120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1179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41442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4341442" y="4694845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4578972" y="4909356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55159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304800" y="1798070"/>
            <a:ext cx="3800915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Accident prone streets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3311228"/>
            <a:ext cx="3114675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Types of Accidents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304800" y="4772095"/>
            <a:ext cx="4114800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Probable Reasons of Accidents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0B9A184-C026-794F-AC54-635CE8F3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28E537-E56B-49CA-B596-52598082FBE8}" type="slidenum">
              <a:rPr lang="en-US" smtClean="0"/>
              <a:t>3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411026-2543-CA49-AFFF-490C76490E0A}"/>
              </a:ext>
            </a:extLst>
          </p:cNvPr>
          <p:cNvSpPr txBox="1"/>
          <p:nvPr/>
        </p:nvSpPr>
        <p:spPr>
          <a:xfrm>
            <a:off x="6664178" y="1914556"/>
            <a:ext cx="387770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latin typeface="+mj-lt"/>
              </a:rPr>
              <a:t>TRAFFIC ACCIDENTS</a:t>
            </a:r>
          </a:p>
          <a:p>
            <a:pPr algn="ctr">
              <a:tabLst>
                <a:tab pos="347663" algn="l"/>
              </a:tabLst>
            </a:pPr>
            <a:r>
              <a:rPr lang="en-US" sz="4400" b="1" dirty="0">
                <a:latin typeface="+mj-lt"/>
              </a:rPr>
              <a:t>DATA</a:t>
            </a:r>
          </a:p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b="1" dirty="0">
                <a:latin typeface="+mj-lt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94881146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0" y="101509"/>
            <a:ext cx="1219199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+mj-lt"/>
                <a:ea typeface="Georgia" charset="0"/>
                <a:cs typeface="Georgia" charset="0"/>
              </a:rPr>
              <a:t>ACCIDENT PRONE STREETS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35266" y="5671525"/>
            <a:ext cx="89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50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437284-4482-284C-908E-6A026FC7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2129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pic>
        <p:nvPicPr>
          <p:cNvPr id="38" name="Picture 37" descr="A close up of a map&#13;&#10;&#13;&#10;Description automatically generated">
            <a:extLst>
              <a:ext uri="{FF2B5EF4-FFF2-40B4-BE49-F238E27FC236}">
                <a16:creationId xmlns:a16="http://schemas.microsoft.com/office/drawing/2014/main" id="{0391F3BB-4051-114D-9B9B-4E21B83EF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36" y="866692"/>
            <a:ext cx="8542574" cy="5635437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6436DFF-0719-EB46-A2C2-513F80D2B260}"/>
              </a:ext>
            </a:extLst>
          </p:cNvPr>
          <p:cNvGrpSpPr/>
          <p:nvPr/>
        </p:nvGrpSpPr>
        <p:grpSpPr>
          <a:xfrm>
            <a:off x="10877731" y="426224"/>
            <a:ext cx="1064574" cy="719457"/>
            <a:chOff x="6281039" y="3018526"/>
            <a:chExt cx="1064574" cy="719457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4C0DD20-6E58-0C49-92B3-9DA72B75D9CB}"/>
                </a:ext>
              </a:extLst>
            </p:cNvPr>
            <p:cNvSpPr txBox="1"/>
            <p:nvPr/>
          </p:nvSpPr>
          <p:spPr>
            <a:xfrm>
              <a:off x="6394782" y="3018526"/>
              <a:ext cx="837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latin typeface="Georgia" charset="0"/>
                  <a:ea typeface="Georgia" charset="0"/>
                  <a:cs typeface="Georgia" charset="0"/>
                </a:rPr>
                <a:t>50</a:t>
              </a:r>
              <a:r>
                <a:rPr lang="en-US" sz="2400" i="1" dirty="0">
                  <a:solidFill>
                    <a:schemeClr val="bg1"/>
                  </a:solidFill>
                  <a:latin typeface="Georgia" charset="0"/>
                  <a:ea typeface="Georgia" charset="0"/>
                  <a:cs typeface="Georgia" charset="0"/>
                </a:rPr>
                <a:t>%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5DD4E9C-CDDA-0644-971D-D9090BEFCB4A}"/>
                </a:ext>
              </a:extLst>
            </p:cNvPr>
            <p:cNvSpPr txBox="1"/>
            <p:nvPr/>
          </p:nvSpPr>
          <p:spPr>
            <a:xfrm>
              <a:off x="6281039" y="3491762"/>
              <a:ext cx="106457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bg1"/>
                  </a:solidFill>
                  <a:latin typeface="+mj-lt"/>
                </a:rPr>
                <a:t>Canada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54DC857-C42F-9744-99EB-6D23395D4022}"/>
              </a:ext>
            </a:extLst>
          </p:cNvPr>
          <p:cNvGrpSpPr/>
          <p:nvPr/>
        </p:nvGrpSpPr>
        <p:grpSpPr>
          <a:xfrm>
            <a:off x="10481470" y="4722772"/>
            <a:ext cx="1647620" cy="1647620"/>
            <a:chOff x="2779175" y="3156608"/>
            <a:chExt cx="1647620" cy="164762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38B160D-6A45-5840-B2C2-D8C7DEC8858C}"/>
                </a:ext>
              </a:extLst>
            </p:cNvPr>
            <p:cNvSpPr/>
            <p:nvPr/>
          </p:nvSpPr>
          <p:spPr>
            <a:xfrm>
              <a:off x="2779175" y="3156608"/>
              <a:ext cx="1647620" cy="164762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alpha val="19000"/>
                  </a:schemeClr>
                </a:gs>
                <a:gs pos="100000">
                  <a:schemeClr val="bg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526EB17-08DA-1D48-B4FF-F5C8412DFA9D}"/>
                </a:ext>
              </a:extLst>
            </p:cNvPr>
            <p:cNvSpPr/>
            <p:nvPr/>
          </p:nvSpPr>
          <p:spPr>
            <a:xfrm>
              <a:off x="2930666" y="3306952"/>
              <a:ext cx="1345391" cy="1345391"/>
            </a:xfrm>
            <a:prstGeom prst="ellipse">
              <a:avLst/>
            </a:prstGeom>
            <a:gradFill>
              <a:gsLst>
                <a:gs pos="100000">
                  <a:srgbClr val="E23751"/>
                </a:gs>
                <a:gs pos="100000">
                  <a:srgbClr val="3AF8CF"/>
                </a:gs>
              </a:gsLst>
              <a:lin ang="10800000" scaled="1"/>
            </a:gra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0C9B7F5A-CB93-EA44-A3A9-6F2196915396}"/>
                </a:ext>
              </a:extLst>
            </p:cNvPr>
            <p:cNvSpPr/>
            <p:nvPr/>
          </p:nvSpPr>
          <p:spPr>
            <a:xfrm>
              <a:off x="3039425" y="3416087"/>
              <a:ext cx="1127120" cy="1127120"/>
            </a:xfrm>
            <a:prstGeom prst="arc">
              <a:avLst>
                <a:gd name="adj1" fmla="val 11964459"/>
                <a:gd name="adj2" fmla="val 16244929"/>
              </a:avLst>
            </a:prstGeom>
            <a:ln w="63500" cap="rnd">
              <a:solidFill>
                <a:srgbClr val="FFD44A"/>
              </a:solidFill>
              <a:round/>
            </a:ln>
            <a:effectLst>
              <a:glow rad="38100">
                <a:srgbClr val="FFD44A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E2A1A92-8936-F24E-9371-730B2A28AF47}"/>
                </a:ext>
              </a:extLst>
            </p:cNvPr>
            <p:cNvGrpSpPr/>
            <p:nvPr/>
          </p:nvGrpSpPr>
          <p:grpSpPr>
            <a:xfrm>
              <a:off x="3101971" y="3518859"/>
              <a:ext cx="1240975" cy="965679"/>
              <a:chOff x="6281039" y="3018526"/>
              <a:chExt cx="1240975" cy="965679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DA3C542-EB6E-684A-BBD3-4D93F4585011}"/>
                  </a:ext>
                </a:extLst>
              </p:cNvPr>
              <p:cNvSpPr txBox="1"/>
              <p:nvPr/>
            </p:nvSpPr>
            <p:spPr>
              <a:xfrm>
                <a:off x="6394782" y="3018526"/>
                <a:ext cx="1127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21.54</a:t>
                </a:r>
                <a:r>
                  <a:rPr lang="en-US" sz="2400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%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2321FCC-630B-1946-B31D-F989255878DB}"/>
                  </a:ext>
                </a:extLst>
              </p:cNvPr>
              <p:cNvSpPr txBox="1"/>
              <p:nvPr/>
            </p:nvSpPr>
            <p:spPr>
              <a:xfrm>
                <a:off x="6281039" y="3491762"/>
                <a:ext cx="10645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  <a:latin typeface="+mj-lt"/>
                  </a:rPr>
                  <a:t>REGENT STREET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64D69F5-BC8B-5D4F-B451-61A21984549D}"/>
              </a:ext>
            </a:extLst>
          </p:cNvPr>
          <p:cNvGrpSpPr/>
          <p:nvPr/>
        </p:nvGrpSpPr>
        <p:grpSpPr>
          <a:xfrm>
            <a:off x="43849" y="4554671"/>
            <a:ext cx="1647620" cy="1647620"/>
            <a:chOff x="2779175" y="3156608"/>
            <a:chExt cx="1647620" cy="164762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9CF7F0-3C07-5844-81E6-C0C42ACD33EA}"/>
                </a:ext>
              </a:extLst>
            </p:cNvPr>
            <p:cNvSpPr/>
            <p:nvPr/>
          </p:nvSpPr>
          <p:spPr>
            <a:xfrm>
              <a:off x="2779175" y="3156608"/>
              <a:ext cx="1647620" cy="164762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alpha val="19000"/>
                  </a:schemeClr>
                </a:gs>
                <a:gs pos="100000">
                  <a:schemeClr val="bg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3C58432-297A-8342-BDCC-BEEC9B4D7EE0}"/>
                </a:ext>
              </a:extLst>
            </p:cNvPr>
            <p:cNvSpPr/>
            <p:nvPr/>
          </p:nvSpPr>
          <p:spPr>
            <a:xfrm>
              <a:off x="2930666" y="3306952"/>
              <a:ext cx="1345391" cy="134539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33" name="Arc 132">
              <a:extLst>
                <a:ext uri="{FF2B5EF4-FFF2-40B4-BE49-F238E27FC236}">
                  <a16:creationId xmlns:a16="http://schemas.microsoft.com/office/drawing/2014/main" id="{881A7F21-B1DC-344C-A892-4BE118BBAB3F}"/>
                </a:ext>
              </a:extLst>
            </p:cNvPr>
            <p:cNvSpPr/>
            <p:nvPr/>
          </p:nvSpPr>
          <p:spPr>
            <a:xfrm>
              <a:off x="3039425" y="3416087"/>
              <a:ext cx="1127120" cy="1127120"/>
            </a:xfrm>
            <a:prstGeom prst="arc">
              <a:avLst>
                <a:gd name="adj1" fmla="val 11964459"/>
                <a:gd name="adj2" fmla="val 16244929"/>
              </a:avLst>
            </a:prstGeom>
            <a:ln w="63500" cap="rnd">
              <a:solidFill>
                <a:srgbClr val="FFD44A"/>
              </a:solidFill>
              <a:round/>
            </a:ln>
            <a:effectLst>
              <a:glow rad="38100">
                <a:srgbClr val="FFD44A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CAF4973A-E1A8-1141-B705-01B7F2CCC9AC}"/>
                </a:ext>
              </a:extLst>
            </p:cNvPr>
            <p:cNvGrpSpPr/>
            <p:nvPr/>
          </p:nvGrpSpPr>
          <p:grpSpPr>
            <a:xfrm>
              <a:off x="3101971" y="3518859"/>
              <a:ext cx="1250593" cy="965679"/>
              <a:chOff x="6281039" y="3018526"/>
              <a:chExt cx="1250593" cy="965679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7A61392-C2C1-D34A-91C8-AEC06375DEAA}"/>
                  </a:ext>
                </a:extLst>
              </p:cNvPr>
              <p:cNvSpPr txBox="1"/>
              <p:nvPr/>
            </p:nvSpPr>
            <p:spPr>
              <a:xfrm>
                <a:off x="6394782" y="3018526"/>
                <a:ext cx="1136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6.44</a:t>
                </a:r>
                <a:r>
                  <a:rPr lang="en-US" sz="2400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%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39D872F5-8D19-A048-99B1-C06C1748BB18}"/>
                  </a:ext>
                </a:extLst>
              </p:cNvPr>
              <p:cNvSpPr txBox="1"/>
              <p:nvPr/>
            </p:nvSpPr>
            <p:spPr>
              <a:xfrm>
                <a:off x="6281039" y="3491762"/>
                <a:ext cx="10645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  <a:latin typeface="+mj-lt"/>
                  </a:rPr>
                  <a:t>HANWELL STREET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69F5485-6645-254E-9B70-033F377E3D1B}"/>
              </a:ext>
            </a:extLst>
          </p:cNvPr>
          <p:cNvGrpSpPr/>
          <p:nvPr/>
        </p:nvGrpSpPr>
        <p:grpSpPr>
          <a:xfrm>
            <a:off x="75372" y="324046"/>
            <a:ext cx="1647620" cy="1647620"/>
            <a:chOff x="2779175" y="3156608"/>
            <a:chExt cx="1647620" cy="16476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73B0AE9-72FC-224D-AC45-890712454BD5}"/>
                </a:ext>
              </a:extLst>
            </p:cNvPr>
            <p:cNvSpPr/>
            <p:nvPr/>
          </p:nvSpPr>
          <p:spPr>
            <a:xfrm>
              <a:off x="2779175" y="3156608"/>
              <a:ext cx="1647620" cy="164762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alpha val="19000"/>
                  </a:schemeClr>
                </a:gs>
                <a:gs pos="100000">
                  <a:schemeClr val="bg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D97B77-217E-EB48-B7F1-75C708E9B5AA}"/>
                </a:ext>
              </a:extLst>
            </p:cNvPr>
            <p:cNvSpPr/>
            <p:nvPr/>
          </p:nvSpPr>
          <p:spPr>
            <a:xfrm>
              <a:off x="2930666" y="3306952"/>
              <a:ext cx="1345391" cy="1345391"/>
            </a:xfrm>
            <a:prstGeom prst="ellipse">
              <a:avLst/>
            </a:prstGeom>
            <a:gradFill>
              <a:gsLst>
                <a:gs pos="100000">
                  <a:srgbClr val="E87B66"/>
                </a:gs>
                <a:gs pos="100000">
                  <a:srgbClr val="3AF8CF"/>
                </a:gs>
              </a:gsLst>
              <a:lin ang="10800000" scaled="1"/>
            </a:gra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6ACF99F-C5ED-F144-A5A9-2B1766D9100B}"/>
                </a:ext>
              </a:extLst>
            </p:cNvPr>
            <p:cNvSpPr/>
            <p:nvPr/>
          </p:nvSpPr>
          <p:spPr>
            <a:xfrm>
              <a:off x="3039425" y="3416087"/>
              <a:ext cx="1127120" cy="1127120"/>
            </a:xfrm>
            <a:prstGeom prst="arc">
              <a:avLst>
                <a:gd name="adj1" fmla="val 11964459"/>
                <a:gd name="adj2" fmla="val 16244929"/>
              </a:avLst>
            </a:prstGeom>
            <a:ln w="63500" cap="rnd">
              <a:solidFill>
                <a:srgbClr val="FFD44A"/>
              </a:solidFill>
              <a:round/>
            </a:ln>
            <a:effectLst>
              <a:glow rad="38100">
                <a:srgbClr val="FFD44A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53A0A33-852F-5B42-9DDF-66DDD919C418}"/>
                </a:ext>
              </a:extLst>
            </p:cNvPr>
            <p:cNvGrpSpPr/>
            <p:nvPr/>
          </p:nvGrpSpPr>
          <p:grpSpPr>
            <a:xfrm>
              <a:off x="3101971" y="3518859"/>
              <a:ext cx="1135176" cy="965679"/>
              <a:chOff x="6281039" y="3018526"/>
              <a:chExt cx="1135176" cy="965679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8614967-5D72-354E-AA3A-57D3E92D2741}"/>
                  </a:ext>
                </a:extLst>
              </p:cNvPr>
              <p:cNvSpPr txBox="1"/>
              <p:nvPr/>
            </p:nvSpPr>
            <p:spPr>
              <a:xfrm>
                <a:off x="6394782" y="3018526"/>
                <a:ext cx="10214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6.99</a:t>
                </a:r>
                <a:r>
                  <a:rPr lang="en-US" sz="2400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%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B0CD448-64EA-8A4F-8AB1-D5B5808BABB5}"/>
                  </a:ext>
                </a:extLst>
              </p:cNvPr>
              <p:cNvSpPr txBox="1"/>
              <p:nvPr/>
            </p:nvSpPr>
            <p:spPr>
              <a:xfrm>
                <a:off x="6281039" y="3491762"/>
                <a:ext cx="10645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  <a:latin typeface="+mj-lt"/>
                  </a:rPr>
                  <a:t>SYMTHE STREET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13B66A-BAC0-1148-AC0A-4A7FF074C815}"/>
              </a:ext>
            </a:extLst>
          </p:cNvPr>
          <p:cNvGrpSpPr/>
          <p:nvPr/>
        </p:nvGrpSpPr>
        <p:grpSpPr>
          <a:xfrm>
            <a:off x="10544380" y="475931"/>
            <a:ext cx="1647620" cy="1647620"/>
            <a:chOff x="2779175" y="3156608"/>
            <a:chExt cx="1647620" cy="164762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E57B0C8-ABBD-804E-A49F-0126B7410ABA}"/>
                </a:ext>
              </a:extLst>
            </p:cNvPr>
            <p:cNvSpPr/>
            <p:nvPr/>
          </p:nvSpPr>
          <p:spPr>
            <a:xfrm>
              <a:off x="2779175" y="3156608"/>
              <a:ext cx="1647620" cy="164762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alpha val="19000"/>
                  </a:schemeClr>
                </a:gs>
                <a:gs pos="100000">
                  <a:schemeClr val="bg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DECAB71-2BF6-4A47-9E2D-060B8B979F7F}"/>
                </a:ext>
              </a:extLst>
            </p:cNvPr>
            <p:cNvSpPr/>
            <p:nvPr/>
          </p:nvSpPr>
          <p:spPr>
            <a:xfrm>
              <a:off x="2930666" y="3306952"/>
              <a:ext cx="1345391" cy="1345391"/>
            </a:xfrm>
            <a:prstGeom prst="ellipse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  <a:gs pos="100000">
                  <a:srgbClr val="3AF8CF"/>
                </a:gs>
              </a:gsLst>
              <a:lin ang="10800000" scaled="1"/>
            </a:gra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BD4A460E-CCC3-A04C-BD4A-26F197CA6485}"/>
                </a:ext>
              </a:extLst>
            </p:cNvPr>
            <p:cNvSpPr/>
            <p:nvPr/>
          </p:nvSpPr>
          <p:spPr>
            <a:xfrm>
              <a:off x="3039425" y="3416087"/>
              <a:ext cx="1127120" cy="1127120"/>
            </a:xfrm>
            <a:prstGeom prst="arc">
              <a:avLst>
                <a:gd name="adj1" fmla="val 11964459"/>
                <a:gd name="adj2" fmla="val 16244929"/>
              </a:avLst>
            </a:prstGeom>
            <a:ln w="63500" cap="rnd">
              <a:solidFill>
                <a:srgbClr val="FFD44A"/>
              </a:solidFill>
              <a:round/>
            </a:ln>
            <a:effectLst>
              <a:glow rad="38100">
                <a:srgbClr val="FFD44A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DB271BF-690B-8741-B3DD-DBE034C20D33}"/>
                </a:ext>
              </a:extLst>
            </p:cNvPr>
            <p:cNvGrpSpPr/>
            <p:nvPr/>
          </p:nvGrpSpPr>
          <p:grpSpPr>
            <a:xfrm>
              <a:off x="3101971" y="3518752"/>
              <a:ext cx="1223565" cy="965786"/>
              <a:chOff x="6281039" y="3018419"/>
              <a:chExt cx="1223565" cy="965786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EB2FA6-B7D2-1B4C-AAE3-6D715BC61029}"/>
                  </a:ext>
                </a:extLst>
              </p:cNvPr>
              <p:cNvSpPr txBox="1"/>
              <p:nvPr/>
            </p:nvSpPr>
            <p:spPr>
              <a:xfrm>
                <a:off x="6326076" y="3018419"/>
                <a:ext cx="1178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10.80</a:t>
                </a:r>
                <a:r>
                  <a:rPr lang="en-US" sz="2400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%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05A55B0-41F3-9043-B484-539CC765280C}"/>
                  </a:ext>
                </a:extLst>
              </p:cNvPr>
              <p:cNvSpPr txBox="1"/>
              <p:nvPr/>
            </p:nvSpPr>
            <p:spPr>
              <a:xfrm>
                <a:off x="6281039" y="3491762"/>
                <a:ext cx="10645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  <a:latin typeface="+mj-lt"/>
                  </a:rPr>
                  <a:t>PROSPECT STREET</a:t>
                </a:r>
              </a:p>
            </p:txBody>
          </p:sp>
        </p:grpSp>
      </p:grpSp>
      <p:sp>
        <p:nvSpPr>
          <p:cNvPr id="67" name="Arc 66">
            <a:extLst>
              <a:ext uri="{FF2B5EF4-FFF2-40B4-BE49-F238E27FC236}">
                <a16:creationId xmlns:a16="http://schemas.microsoft.com/office/drawing/2014/main" id="{C52B7B57-1B20-7048-A1CF-6EF517CDADB7}"/>
              </a:ext>
            </a:extLst>
          </p:cNvPr>
          <p:cNvSpPr/>
          <p:nvPr/>
        </p:nvSpPr>
        <p:spPr>
          <a:xfrm>
            <a:off x="12861005" y="3197459"/>
            <a:ext cx="1127120" cy="1127120"/>
          </a:xfrm>
          <a:prstGeom prst="arc">
            <a:avLst>
              <a:gd name="adj1" fmla="val 5496018"/>
              <a:gd name="adj2" fmla="val 16244929"/>
            </a:avLst>
          </a:prstGeom>
          <a:ln w="63500" cap="rnd">
            <a:solidFill>
              <a:srgbClr val="FFD44A"/>
            </a:solidFill>
            <a:round/>
          </a:ln>
          <a:effectLst>
            <a:glow rad="38100">
              <a:srgbClr val="FFD44A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4A7736-CDC4-1545-9FFD-7ABF5E072E82}"/>
              </a:ext>
            </a:extLst>
          </p:cNvPr>
          <p:cNvCxnSpPr>
            <a:cxnSpLocks/>
            <a:endCxn id="124" idx="2"/>
          </p:cNvCxnSpPr>
          <p:nvPr/>
        </p:nvCxnSpPr>
        <p:spPr>
          <a:xfrm>
            <a:off x="5599134" y="4722772"/>
            <a:ext cx="4882336" cy="823810"/>
          </a:xfrm>
          <a:prstGeom prst="line">
            <a:avLst/>
          </a:prstGeom>
          <a:ln w="22225">
            <a:solidFill>
              <a:srgbClr val="E2375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D4D1F3F-C2C6-B04D-879B-D00E2E280FC8}"/>
              </a:ext>
            </a:extLst>
          </p:cNvPr>
          <p:cNvSpPr/>
          <p:nvPr/>
        </p:nvSpPr>
        <p:spPr>
          <a:xfrm flipV="1">
            <a:off x="10380865" y="5432233"/>
            <a:ext cx="124336" cy="168102"/>
          </a:xfrm>
          <a:prstGeom prst="ellipse">
            <a:avLst/>
          </a:prstGeom>
          <a:solidFill>
            <a:srgbClr val="E237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210DBEF-7148-A046-A0FE-930AC298C296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6471374" y="1299741"/>
            <a:ext cx="4073006" cy="69598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0893A39-3097-7240-8B58-AA584EB09499}"/>
              </a:ext>
            </a:extLst>
          </p:cNvPr>
          <p:cNvSpPr/>
          <p:nvPr/>
        </p:nvSpPr>
        <p:spPr>
          <a:xfrm flipV="1">
            <a:off x="10443033" y="1227367"/>
            <a:ext cx="124336" cy="16810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C48F12-AE14-FA45-B663-4A3A0F1B420F}"/>
              </a:ext>
            </a:extLst>
          </p:cNvPr>
          <p:cNvCxnSpPr>
            <a:cxnSpLocks/>
          </p:cNvCxnSpPr>
          <p:nvPr/>
        </p:nvCxnSpPr>
        <p:spPr>
          <a:xfrm flipH="1">
            <a:off x="879938" y="3595085"/>
            <a:ext cx="1950944" cy="965756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308CB246-A734-9241-B3D5-924E65861FAA}"/>
              </a:ext>
            </a:extLst>
          </p:cNvPr>
          <p:cNvSpPr/>
          <p:nvPr/>
        </p:nvSpPr>
        <p:spPr>
          <a:xfrm flipV="1">
            <a:off x="817770" y="4447837"/>
            <a:ext cx="124336" cy="16810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30D37E1-2AC0-2141-ACD0-DA4527069795}"/>
              </a:ext>
            </a:extLst>
          </p:cNvPr>
          <p:cNvSpPr/>
          <p:nvPr/>
        </p:nvSpPr>
        <p:spPr>
          <a:xfrm flipV="1">
            <a:off x="1742786" y="1098416"/>
            <a:ext cx="124336" cy="168102"/>
          </a:xfrm>
          <a:prstGeom prst="ellipse">
            <a:avLst/>
          </a:prstGeom>
          <a:solidFill>
            <a:srgbClr val="E87B66"/>
          </a:solidFill>
          <a:ln>
            <a:solidFill>
              <a:srgbClr val="E87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41D163B-EE2B-314F-BAE6-3C095B25A59B}"/>
              </a:ext>
            </a:extLst>
          </p:cNvPr>
          <p:cNvCxnSpPr>
            <a:cxnSpLocks/>
          </p:cNvCxnSpPr>
          <p:nvPr/>
        </p:nvCxnSpPr>
        <p:spPr>
          <a:xfrm flipH="1" flipV="1">
            <a:off x="1874483" y="1227367"/>
            <a:ext cx="2509629" cy="896185"/>
          </a:xfrm>
          <a:prstGeom prst="line">
            <a:avLst/>
          </a:prstGeom>
          <a:ln w="22225">
            <a:solidFill>
              <a:srgbClr val="E87B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A8B18A6E-D03F-1D4A-A719-C893FA07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22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8" y="6456096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0616298"/>
              </p:ext>
            </p:extLst>
          </p:nvPr>
        </p:nvGraphicFramePr>
        <p:xfrm>
          <a:off x="3744824" y="218187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10177531" y="2240548"/>
            <a:ext cx="101600" cy="10023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8526029" y="2303744"/>
            <a:ext cx="1651502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REAR END COLLISIONS</a:t>
            </a: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178322" y="3477016"/>
            <a:ext cx="2105489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12F64"/>
                </a:solidFill>
                <a:latin typeface="+mj-lt"/>
              </a:rPr>
              <a:t>VEHICLE LOST CONTROL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2307857" y="3345165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6551174" y="5557960"/>
            <a:ext cx="101600" cy="10023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3016932" y="2292972"/>
            <a:ext cx="2693422" cy="369332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PEDESTRIAN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3682702" y="5874477"/>
            <a:ext cx="269342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TURNING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10164826" y="23595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27.63%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6759341" y="5751367"/>
            <a:ext cx="1903168" cy="615553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15.79%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84A75C-7601-3248-A7EB-60228EF4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159" y="3217406"/>
            <a:ext cx="2554873" cy="1324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746349F-9C85-7B43-905A-31BAEA3A8A3D}"/>
              </a:ext>
            </a:extLst>
          </p:cNvPr>
          <p:cNvSpPr/>
          <p:nvPr/>
        </p:nvSpPr>
        <p:spPr>
          <a:xfrm flipH="1">
            <a:off x="5815558" y="1858391"/>
            <a:ext cx="101600" cy="10023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2">
                  <a:lumMod val="9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3AD9F3A8-9C06-FC48-88FB-AC102BC66619}"/>
              </a:ext>
            </a:extLst>
          </p:cNvPr>
          <p:cNvSpPr txBox="1"/>
          <p:nvPr/>
        </p:nvSpPr>
        <p:spPr>
          <a:xfrm>
            <a:off x="6018758" y="213908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9.9%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9A158D56-8A74-FC46-8629-DF563401D338}"/>
              </a:ext>
            </a:extLst>
          </p:cNvPr>
          <p:cNvSpPr txBox="1"/>
          <p:nvPr/>
        </p:nvSpPr>
        <p:spPr>
          <a:xfrm>
            <a:off x="2409457" y="3535753"/>
            <a:ext cx="1750688" cy="62654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>
                <a:solidFill>
                  <a:srgbClr val="D12F64"/>
                </a:solidFill>
                <a:latin typeface="+mj-lt"/>
              </a:rPr>
              <a:t>10.39%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C6552B-77E8-D645-8ADA-94F9EB1064BE}"/>
              </a:ext>
            </a:extLst>
          </p:cNvPr>
          <p:cNvSpPr txBox="1"/>
          <p:nvPr/>
        </p:nvSpPr>
        <p:spPr>
          <a:xfrm>
            <a:off x="0" y="72809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16 Types of Accidents are occurring in Fredericton.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We have considered these top 4 type of Accidents as it constitutes 60% of total accidents.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E8DC23C-D5F8-614A-9EC8-47C4ABC4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6936"/>
            <a:ext cx="10515600" cy="30136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TYPES OF ACCIDENTS</a:t>
            </a:r>
          </a:p>
        </p:txBody>
      </p:sp>
      <p:pic>
        <p:nvPicPr>
          <p:cNvPr id="33" name="Picture 3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49FE8E19-2FA9-2A47-A8F0-E46D8CF8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23" y="1809072"/>
            <a:ext cx="1821435" cy="1517863"/>
          </a:xfrm>
          <a:prstGeom prst="rect">
            <a:avLst/>
          </a:prstGeom>
        </p:spPr>
      </p:pic>
      <p:pic>
        <p:nvPicPr>
          <p:cNvPr id="34" name="Picture 33" descr="A drawing of a car&#13;&#10;&#13;&#10;Description automatically generated">
            <a:extLst>
              <a:ext uri="{FF2B5EF4-FFF2-40B4-BE49-F238E27FC236}">
                <a16:creationId xmlns:a16="http://schemas.microsoft.com/office/drawing/2014/main" id="{F7892AA6-243D-1440-819F-4A78C1D11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340" y="5016134"/>
            <a:ext cx="2028386" cy="1603699"/>
          </a:xfrm>
          <a:prstGeom prst="rect">
            <a:avLst/>
          </a:prstGeom>
        </p:spPr>
      </p:pic>
      <p:pic>
        <p:nvPicPr>
          <p:cNvPr id="35" name="Picture 3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05949F8-3131-4E42-86FB-B7E9225BB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811" y="4485941"/>
            <a:ext cx="1754789" cy="12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46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3" grpId="0" animBg="1"/>
      <p:bldP spid="16" grpId="0"/>
      <p:bldP spid="17" grpId="0"/>
      <p:bldP spid="18" grpId="0" animBg="1"/>
      <p:bldP spid="19" grpId="0" animBg="1"/>
      <p:bldP spid="20" grpId="0" animBg="1"/>
      <p:bldP spid="21" grpId="0"/>
      <p:bldP spid="23" grpId="0"/>
      <p:bldP spid="26" grpId="0" animBg="1"/>
      <p:bldP spid="27" grpId="0" animBg="1"/>
      <p:bldP spid="28" grpId="0"/>
      <p:bldP spid="29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198976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i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DIS</a:t>
            </a:r>
            <a:r>
              <a:rPr lang="en-US" sz="4000" b="1" i="1" dirty="0">
                <a:solidFill>
                  <a:schemeClr val="bg1">
                    <a:lumMod val="75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TR</a:t>
            </a:r>
            <a:r>
              <a:rPr lang="en-US" sz="4000" b="1" i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ACT</a:t>
            </a:r>
            <a:r>
              <a:rPr lang="en-US" sz="4000" b="1" i="1" dirty="0">
                <a:solidFill>
                  <a:schemeClr val="accent5">
                    <a:lumMod val="75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ED </a:t>
            </a:r>
            <a:r>
              <a:rPr lang="en-US" sz="4000" b="1" i="1" dirty="0">
                <a:solidFill>
                  <a:srgbClr val="FFBE00"/>
                </a:solidFill>
                <a:latin typeface="+mj-lt"/>
              </a:rPr>
              <a:t>DRI</a:t>
            </a:r>
            <a:r>
              <a:rPr lang="en-US" sz="4000" b="1" i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</a:t>
            </a:r>
            <a:r>
              <a:rPr lang="en-US" sz="4000" b="1" i="1" dirty="0">
                <a:solidFill>
                  <a:schemeClr val="accent5">
                    <a:lumMod val="75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NG</a:t>
            </a:r>
            <a:endParaRPr lang="en-US" sz="4000" b="1" i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3488805" y="3831046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343622" y="2921829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7359817" y="3967851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9219003" y="3002956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8072048" y="3570446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6272858" y="3569258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4205202" y="3555519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16951" y="3555519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166764" y="3458818"/>
            <a:ext cx="353716" cy="375337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182959" y="3480439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9036337" y="3491523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2801948" y="6056662"/>
            <a:ext cx="1142617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DROWSY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6319561" y="6056662"/>
            <a:ext cx="1820428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 dirty="0"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MOBILE USAGE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8139989" y="1005420"/>
            <a:ext cx="2482079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PETS IN VECHILE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4652447" y="954604"/>
            <a:ext cx="1265962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 dirty="0"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HOARDING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150C0-9C73-412B-9BE8-34BEAEA9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6</a:t>
            </a:fld>
            <a:endParaRPr lang="en-US"/>
          </a:p>
        </p:txBody>
      </p:sp>
      <p:pic>
        <p:nvPicPr>
          <p:cNvPr id="69" name="Picture 6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A76C885C-1A70-0647-B59B-B1D75BA9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8" y="4242182"/>
            <a:ext cx="2126118" cy="1675496"/>
          </a:xfrm>
          <a:prstGeom prst="rect">
            <a:avLst/>
          </a:prstGeom>
        </p:spPr>
      </p:pic>
      <p:pic>
        <p:nvPicPr>
          <p:cNvPr id="70" name="Picture 69" descr="A picture containing outdoor, sitting&#13;&#10;&#13;&#10;Description automatically generated">
            <a:extLst>
              <a:ext uri="{FF2B5EF4-FFF2-40B4-BE49-F238E27FC236}">
                <a16:creationId xmlns:a16="http://schemas.microsoft.com/office/drawing/2014/main" id="{BE567AFA-EAC5-BC49-B43D-E2B7856C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07" y="1261900"/>
            <a:ext cx="2276841" cy="160911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8DBF62-1405-BE41-B793-20A253B2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70" y="4265525"/>
            <a:ext cx="2060469" cy="1706376"/>
          </a:xfrm>
          <a:prstGeom prst="rect">
            <a:avLst/>
          </a:prstGeom>
        </p:spPr>
      </p:pic>
      <p:pic>
        <p:nvPicPr>
          <p:cNvPr id="72" name="Picture 7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1349185-A327-EB48-A95A-311FF3F1C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96" y="1157829"/>
            <a:ext cx="3118954" cy="1848577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7EA9080-F5F2-5E45-991D-53F0DC2FD004}"/>
              </a:ext>
            </a:extLst>
          </p:cNvPr>
          <p:cNvSpPr/>
          <p:nvPr/>
        </p:nvSpPr>
        <p:spPr>
          <a:xfrm>
            <a:off x="3256047" y="3431286"/>
            <a:ext cx="411051" cy="39848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0536BEE-1232-3B4F-ACBB-C2B80CAC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8" y="6456096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</p:spTree>
    <p:extLst>
      <p:ext uri="{BB962C8B-B14F-4D97-AF65-F5344CB8AC3E}">
        <p14:creationId xmlns:p14="http://schemas.microsoft.com/office/powerpoint/2010/main" val="324051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5" grpId="0" animBg="1"/>
      <p:bldP spid="112" grpId="0" animBg="1"/>
      <p:bldP spid="10" grpId="0" animBg="1"/>
      <p:bldP spid="118" grpId="0" animBg="1"/>
      <p:bldP spid="119" grpId="0" animBg="1"/>
      <p:bldP spid="120" grpId="0" animBg="1"/>
      <p:bldP spid="141" grpId="0"/>
      <p:bldP spid="142" grpId="0"/>
      <p:bldP spid="144" grpId="0"/>
      <p:bldP spid="145" grpId="0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2788009"/>
            <a:ext cx="3114675" cy="14773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</a:rPr>
              <a:t>DOES NUMBER OF SIGNALS AFFECT ACCIDENTS ?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0B9A184-C026-794F-AC54-635CE8F3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28E537-E56B-49CA-B596-52598082FBE8}" type="slidenum">
              <a:rPr lang="en-US" smtClean="0"/>
              <a:t>7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411026-2543-CA49-AFFF-490C76490E0A}"/>
              </a:ext>
            </a:extLst>
          </p:cNvPr>
          <p:cNvSpPr txBox="1"/>
          <p:nvPr/>
        </p:nvSpPr>
        <p:spPr>
          <a:xfrm>
            <a:off x="6671748" y="1915221"/>
            <a:ext cx="3877704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600" b="1" dirty="0">
                <a:latin typeface="+mj-lt"/>
              </a:rPr>
              <a:t>TRAFFIC ACCIDENTS AND TRAFFIC SIGNALS</a:t>
            </a:r>
          </a:p>
          <a:p>
            <a:pPr algn="ctr">
              <a:tabLst>
                <a:tab pos="347663" algn="l"/>
              </a:tabLst>
            </a:pPr>
            <a:r>
              <a:rPr lang="en-US" sz="3600" b="1" dirty="0">
                <a:latin typeface="+mj-lt"/>
              </a:rPr>
              <a:t>DATA</a:t>
            </a:r>
          </a:p>
          <a:p>
            <a:pPr algn="ctr">
              <a:tabLst>
                <a:tab pos="347663" algn="l"/>
              </a:tabLst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b="1" dirty="0">
                <a:latin typeface="+mj-lt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9947614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132836" y="165381"/>
            <a:ext cx="1192634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CORRELATING ACCIDENTS WITH CROSSINGS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BFCA6F-D59A-4748-9456-A7128918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1180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68B4E9-8A09-DD43-933E-1F0ED434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D3C15D8-22D4-9245-A438-E5BCE83F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4" y="977029"/>
            <a:ext cx="5039016" cy="3695179"/>
          </a:xfrm>
          <a:prstGeom prst="rect">
            <a:avLst/>
          </a:prstGeom>
        </p:spPr>
      </p:pic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57BE396-E3CB-3146-B12E-3FD24A92D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7029"/>
            <a:ext cx="5811454" cy="50977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17699-842E-3B4D-88E2-B0F9C4F80ABD}"/>
                  </a:ext>
                </a:extLst>
              </p:cNvPr>
              <p:cNvSpPr txBox="1"/>
              <p:nvPr/>
            </p:nvSpPr>
            <p:spPr>
              <a:xfrm>
                <a:off x="384754" y="5144947"/>
                <a:ext cx="5977946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b="1" u="sng" dirty="0"/>
                  <a:t>Number of </a:t>
                </a:r>
                <a:r>
                  <a:rPr lang="en-US" sz="2400" b="1" u="sng" dirty="0">
                    <a:solidFill>
                      <a:schemeClr val="accent5">
                        <a:lumMod val="75000"/>
                      </a:schemeClr>
                    </a:solidFill>
                  </a:rPr>
                  <a:t>Accidents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u="sng" dirty="0"/>
                  <a:t>Number of </a:t>
                </a:r>
                <a:r>
                  <a:rPr lang="en-US" sz="2400" b="1" u="sng" dirty="0">
                    <a:solidFill>
                      <a:schemeClr val="accent5">
                        <a:lumMod val="75000"/>
                      </a:schemeClr>
                    </a:solidFill>
                  </a:rPr>
                  <a:t>Crossings</a:t>
                </a:r>
                <a:r>
                  <a:rPr lang="en-US" b="1" dirty="0"/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17699-842E-3B4D-88E2-B0F9C4F8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4" y="5144947"/>
                <a:ext cx="5977946" cy="693716"/>
              </a:xfrm>
              <a:prstGeom prst="rect">
                <a:avLst/>
              </a:prstGeom>
              <a:blipFill>
                <a:blip r:embed="rId4"/>
                <a:stretch>
                  <a:fillRect l="-4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73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5258</TotalTime>
  <Words>413</Words>
  <Application>Microsoft Macintosh PowerPoint</Application>
  <PresentationFormat>Widescreen</PresentationFormat>
  <Paragraphs>148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 Math</vt:lpstr>
      <vt:lpstr>Century Gothic</vt:lpstr>
      <vt:lpstr>Georgia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ACCIDENTS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Traffic cameras to prevent Accidents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stphn</dc:creator>
  <cp:lastModifiedBy>Sri Akhil Reddy Kovvuri</cp:lastModifiedBy>
  <cp:revision>382</cp:revision>
  <dcterms:created xsi:type="dcterms:W3CDTF">2018-03-07T09:04:41Z</dcterms:created>
  <dcterms:modified xsi:type="dcterms:W3CDTF">2018-11-22T01:42:47Z</dcterms:modified>
</cp:coreProperties>
</file>